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ags/tag6.xml" ContentType="application/vnd.openxmlformats-officedocument.presentationml.tag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Default Extension="vml" ContentType="application/vnd.openxmlformats-officedocument.vmlDrawing"/>
  <Override PartName="/ppt/notesSlides/notesSlide2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323" r:id="rId2"/>
    <p:sldId id="297" r:id="rId3"/>
    <p:sldId id="269" r:id="rId4"/>
    <p:sldId id="322" r:id="rId5"/>
    <p:sldId id="298" r:id="rId6"/>
    <p:sldId id="303" r:id="rId7"/>
    <p:sldId id="270" r:id="rId8"/>
    <p:sldId id="325" r:id="rId9"/>
    <p:sldId id="326" r:id="rId10"/>
    <p:sldId id="300" r:id="rId11"/>
    <p:sldId id="292" r:id="rId12"/>
    <p:sldId id="315" r:id="rId13"/>
    <p:sldId id="272" r:id="rId14"/>
    <p:sldId id="304" r:id="rId15"/>
    <p:sldId id="324" r:id="rId16"/>
    <p:sldId id="267" r:id="rId17"/>
    <p:sldId id="264" r:id="rId18"/>
    <p:sldId id="320" r:id="rId19"/>
    <p:sldId id="288" r:id="rId20"/>
    <p:sldId id="278" r:id="rId21"/>
    <p:sldId id="313" r:id="rId22"/>
    <p:sldId id="316" r:id="rId23"/>
    <p:sldId id="280" r:id="rId24"/>
    <p:sldId id="296" r:id="rId25"/>
    <p:sldId id="284" r:id="rId26"/>
    <p:sldId id="281" r:id="rId27"/>
    <p:sldId id="321" r:id="rId28"/>
    <p:sldId id="306" r:id="rId29"/>
    <p:sldId id="299" r:id="rId30"/>
    <p:sldId id="294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srgbClr val="FF0000"/>
    </p:penClr>
  </p:showPr>
  <p:clrMru>
    <a:srgbClr val="00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411" autoAdjust="0"/>
    <p:restoredTop sz="77429" autoAdjust="0"/>
  </p:normalViewPr>
  <p:slideViewPr>
    <p:cSldViewPr>
      <p:cViewPr varScale="1">
        <p:scale>
          <a:sx n="87" d="100"/>
          <a:sy n="87" d="100"/>
        </p:scale>
        <p:origin x="-168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D8DEF-5108-47A4-9515-BCF4F96F3BB8}" type="datetimeFigureOut">
              <a:rPr lang="en-US" smtClean="0"/>
              <a:pPr/>
              <a:t>3/2/2009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1A56B8-541B-44AE-8523-292A3FC8FE5F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Better to use data to learn</a:t>
            </a:r>
          </a:p>
          <a:p>
            <a:r>
              <a:rPr lang="en-US" dirty="0" smtClean="0"/>
              <a:t>Take</a:t>
            </a:r>
            <a:r>
              <a:rPr lang="en-US" baseline="0" dirty="0" smtClean="0"/>
              <a:t> further more complex </a:t>
            </a:r>
            <a:r>
              <a:rPr lang="en-US" baseline="0" dirty="0" err="1" smtClean="0"/>
              <a:t>selecctions</a:t>
            </a:r>
            <a:endParaRPr lang="en-US" baseline="0" dirty="0" smtClean="0"/>
          </a:p>
          <a:p>
            <a:r>
              <a:rPr lang="en-US" baseline="0" dirty="0" smtClean="0"/>
              <a:t>-----------------------------------------------</a:t>
            </a:r>
          </a:p>
          <a:p>
            <a:r>
              <a:rPr lang="en-US" baseline="0" dirty="0" smtClean="0"/>
              <a:t>LAPIS (lots of detail): learning mechanism worked well in text editing domain, but has some limitations.</a:t>
            </a:r>
          </a:p>
          <a:p>
            <a:r>
              <a:rPr lang="en-US" baseline="0" dirty="0" smtClean="0"/>
              <a:t>	-Can only represent conjunctions of features</a:t>
            </a:r>
          </a:p>
          <a:p>
            <a:r>
              <a:rPr lang="en-US" baseline="0" dirty="0" smtClean="0"/>
              <a:t>	-More complex selections are common in </a:t>
            </a:r>
            <a:r>
              <a:rPr lang="en-US" baseline="0" dirty="0" err="1" smtClean="0"/>
              <a:t>filebrowser</a:t>
            </a:r>
            <a:r>
              <a:rPr lang="en-US" baseline="0" dirty="0" smtClean="0"/>
              <a:t> and other domains</a:t>
            </a:r>
          </a:p>
          <a:p>
            <a:endParaRPr lang="en-US" baseline="0" dirty="0" smtClean="0"/>
          </a:p>
          <a:p>
            <a:r>
              <a:rPr lang="en-US" baseline="0" dirty="0" smtClean="0"/>
              <a:t>Other related work (less detail) </a:t>
            </a:r>
            <a:r>
              <a:rPr lang="en-US" baseline="0" dirty="0" err="1" smtClean="0"/>
              <a:t>dom</a:t>
            </a:r>
            <a:r>
              <a:rPr lang="en-US" baseline="0" dirty="0" smtClean="0"/>
              <a:t> extraction – user selects nodes in the </a:t>
            </a:r>
            <a:r>
              <a:rPr lang="en-US" baseline="0" dirty="0" err="1" smtClean="0"/>
              <a:t>dom</a:t>
            </a:r>
            <a:r>
              <a:rPr lang="en-US" baseline="0" dirty="0" smtClean="0"/>
              <a:t> tree for extraction, other domains, image regions classification and image search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Very small number of labels</a:t>
            </a:r>
          </a:p>
          <a:p>
            <a:r>
              <a:rPr lang="en-US" dirty="0" smtClean="0"/>
              <a:t>Machine learning -&gt; need lots of labels</a:t>
            </a:r>
          </a:p>
          <a:p>
            <a:r>
              <a:rPr lang="en-US" dirty="0" smtClean="0"/>
              <a:t>---------------------------------------------</a:t>
            </a:r>
          </a:p>
          <a:p>
            <a:r>
              <a:rPr lang="en-US" dirty="0" smtClean="0"/>
              <a:t>Start</a:t>
            </a:r>
            <a:r>
              <a:rPr lang="en-US" baseline="0" dirty="0" smtClean="0"/>
              <a:t> with an empty set of training data, add until complete</a:t>
            </a:r>
            <a:endParaRPr lang="en-US" dirty="0" smtClean="0"/>
          </a:p>
          <a:p>
            <a:r>
              <a:rPr lang="en-US" dirty="0" smtClean="0"/>
              <a:t>Start</a:t>
            </a:r>
            <a:r>
              <a:rPr lang="en-US" baseline="0" dirty="0" smtClean="0"/>
              <a:t> from scratch every time</a:t>
            </a:r>
          </a:p>
          <a:p>
            <a:r>
              <a:rPr lang="en-US" baseline="0" dirty="0" smtClean="0"/>
              <a:t>-----------------------------------------------</a:t>
            </a:r>
          </a:p>
          <a:p>
            <a:r>
              <a:rPr lang="en-US" baseline="0" dirty="0" smtClean="0"/>
              <a:t>Main challenge for smart-selection: few labeled examples</a:t>
            </a:r>
          </a:p>
          <a:p>
            <a:r>
              <a:rPr lang="en-US" baseline="0" dirty="0" smtClean="0"/>
              <a:t>User starts with an empty set of training data, and adds to it until task is complete; then throws away.  Starts over from scratch in the next task.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PlotStuff.PlotPR</a:t>
            </a:r>
            <a:r>
              <a:rPr lang="en-US" dirty="0" smtClean="0"/>
              <a:t>("</a:t>
            </a:r>
            <a:r>
              <a:rPr lang="en-US" dirty="0" err="1" smtClean="0"/>
              <a:t>pilotTrain</a:t>
            </a:r>
            <a:r>
              <a:rPr lang="en-US" dirty="0" smtClean="0"/>
              <a:t>")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E9186-37A2-4662-96AB-2B2B0CF39DB2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PlotStuff.PlotPR</a:t>
            </a:r>
            <a:r>
              <a:rPr lang="en-US" dirty="0" smtClean="0"/>
              <a:t>("</a:t>
            </a:r>
            <a:r>
              <a:rPr lang="en-US" dirty="0" err="1" smtClean="0"/>
              <a:t>pilotTrain</a:t>
            </a:r>
            <a:r>
              <a:rPr lang="en-US" dirty="0" smtClean="0"/>
              <a:t>")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E9186-37A2-4662-96AB-2B2B0CF39DB2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PlotStuff.PlotPR</a:t>
            </a:r>
            <a:r>
              <a:rPr lang="en-US" dirty="0" smtClean="0"/>
              <a:t>("</a:t>
            </a:r>
            <a:r>
              <a:rPr lang="en-US" dirty="0" err="1" smtClean="0"/>
              <a:t>pilotTrain</a:t>
            </a:r>
            <a:r>
              <a:rPr lang="en-US" dirty="0" smtClean="0"/>
              <a:t>")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4E9186-37A2-4662-96AB-2B2B0CF39DB2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1A56B8-541B-44AE-8523-292A3FC8FE5F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33721-6BF8-4E3D-8B47-F3151623EE33}" type="datetimeFigureOut">
              <a:rPr lang="en-US" smtClean="0"/>
              <a:pPr/>
              <a:t>3/2/2009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FF52F-39BC-4DCF-AF55-81F97A739B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33721-6BF8-4E3D-8B47-F3151623EE33}" type="datetimeFigureOut">
              <a:rPr lang="en-US" smtClean="0"/>
              <a:pPr/>
              <a:t>3/2/2009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FF52F-39BC-4DCF-AF55-81F97A739B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33721-6BF8-4E3D-8B47-F3151623EE33}" type="datetimeFigureOut">
              <a:rPr lang="en-US" smtClean="0"/>
              <a:pPr/>
              <a:t>3/2/2009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FF52F-39BC-4DCF-AF55-81F97A739B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33721-6BF8-4E3D-8B47-F3151623EE33}" type="datetimeFigureOut">
              <a:rPr lang="en-US" smtClean="0"/>
              <a:pPr/>
              <a:t>3/2/2009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FF52F-39BC-4DCF-AF55-81F97A739B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33721-6BF8-4E3D-8B47-F3151623EE33}" type="datetimeFigureOut">
              <a:rPr lang="en-US" smtClean="0"/>
              <a:pPr/>
              <a:t>3/2/2009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FF52F-39BC-4DCF-AF55-81F97A739B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33721-6BF8-4E3D-8B47-F3151623EE33}" type="datetimeFigureOut">
              <a:rPr lang="en-US" smtClean="0"/>
              <a:pPr/>
              <a:t>3/2/2009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FF52F-39BC-4DCF-AF55-81F97A739B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33721-6BF8-4E3D-8B47-F3151623EE33}" type="datetimeFigureOut">
              <a:rPr lang="en-US" smtClean="0"/>
              <a:pPr/>
              <a:t>3/2/2009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FF52F-39BC-4DCF-AF55-81F97A739B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33721-6BF8-4E3D-8B47-F3151623EE33}" type="datetimeFigureOut">
              <a:rPr lang="en-US" smtClean="0"/>
              <a:pPr/>
              <a:t>3/2/2009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FF52F-39BC-4DCF-AF55-81F97A739B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33721-6BF8-4E3D-8B47-F3151623EE33}" type="datetimeFigureOut">
              <a:rPr lang="en-US" smtClean="0"/>
              <a:pPr/>
              <a:t>3/2/2009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FF52F-39BC-4DCF-AF55-81F97A739B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33721-6BF8-4E3D-8B47-F3151623EE33}" type="datetimeFigureOut">
              <a:rPr lang="en-US" smtClean="0"/>
              <a:pPr/>
              <a:t>3/2/2009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FF52F-39BC-4DCF-AF55-81F97A739B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633721-6BF8-4E3D-8B47-F3151623EE33}" type="datetimeFigureOut">
              <a:rPr lang="en-US" smtClean="0"/>
              <a:pPr/>
              <a:t>3/2/2009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9FF52F-39BC-4DCF-AF55-81F97A739BA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633721-6BF8-4E3D-8B47-F3151623EE33}" type="datetimeFigureOut">
              <a:rPr lang="en-US" smtClean="0"/>
              <a:pPr/>
              <a:t>3/2/2009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9FF52F-39BC-4DCF-AF55-81F97A739BA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6.xml"/><Relationship Id="rId1" Type="http://schemas.openxmlformats.org/officeDocument/2006/relationships/video" Target="file:///C:\Users\aritter_2\Documents\IUI%20Video\walkthrough.4.wmv" TargetMode="Externa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8.png"/><Relationship Id="rId4" Type="http://schemas.openxmlformats.org/officeDocument/2006/relationships/oleObject" Target="../embeddings/oleObject1.bin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16025"/>
            <a:ext cx="7772400" cy="1470025"/>
          </a:xfrm>
        </p:spPr>
        <p:txBody>
          <a:bodyPr/>
          <a:lstStyle/>
          <a:p>
            <a:r>
              <a:rPr lang="en-US" dirty="0" smtClean="0"/>
              <a:t>Learning to Generalize for Complex Selection Tasks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971800"/>
            <a:ext cx="4267200" cy="1447800"/>
          </a:xfrm>
        </p:spPr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Alan Ritter</a:t>
            </a:r>
          </a:p>
          <a:p>
            <a:r>
              <a:rPr lang="en-US" sz="2800" dirty="0" smtClean="0">
                <a:solidFill>
                  <a:schemeClr val="tx1"/>
                </a:solidFill>
              </a:rPr>
              <a:t>University of Washington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4724400" y="2971800"/>
            <a:ext cx="4267200" cy="1447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Sumit</a:t>
            </a:r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Basu</a:t>
            </a:r>
            <a:endParaRPr kumimoji="0" lang="en-US" sz="3200" b="0" i="0" u="none" strike="noStrike" kern="1200" cap="none" spc="0" normalizeH="0" baseline="0" noProof="0" dirty="0" smtClean="0">
              <a:ln>
                <a:noFill/>
              </a:ln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effectLst/>
                <a:uLnTx/>
                <a:uFillTx/>
                <a:latin typeface="+mn-lt"/>
                <a:ea typeface="+mn-ea"/>
                <a:cs typeface="+mn-cs"/>
              </a:rPr>
              <a:t>Microsoft Research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5648980"/>
            <a:ext cx="784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/>
              <a:t>research.microsoft.com/~</a:t>
            </a:r>
            <a:r>
              <a:rPr lang="en-US" sz="2800" dirty="0" err="1" smtClean="0"/>
              <a:t>sumitb</a:t>
            </a:r>
            <a:r>
              <a:rPr lang="en-US" sz="2800" dirty="0" smtClean="0"/>
              <a:t>/</a:t>
            </a:r>
            <a:r>
              <a:rPr lang="en-US" sz="2800" dirty="0" err="1" smtClean="0"/>
              <a:t>smartselection</a:t>
            </a:r>
            <a:endParaRPr lang="en-US" sz="2800" dirty="0"/>
          </a:p>
        </p:txBody>
      </p:sp>
      <p:sp>
        <p:nvSpPr>
          <p:cNvPr id="8" name="TextBox 7"/>
          <p:cNvSpPr txBox="1"/>
          <p:nvPr/>
        </p:nvSpPr>
        <p:spPr>
          <a:xfrm>
            <a:off x="2819400" y="4495800"/>
            <a:ext cx="327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/>
              <a:t>IUI 2009</a:t>
            </a:r>
            <a:endParaRPr lang="en-US" sz="3600" dirty="0"/>
          </a:p>
        </p:txBody>
      </p:sp>
      <p:pic>
        <p:nvPicPr>
          <p:cNvPr id="23553" name="Picture 1"/>
          <p:cNvPicPr>
            <a:picLocks noChangeAspect="1" noChangeArrowheads="1"/>
          </p:cNvPicPr>
          <p:nvPr/>
        </p:nvPicPr>
        <p:blipFill>
          <a:blip r:embed="rId3"/>
          <a:srcRect l="2857" t="11679" r="51428" b="29928"/>
          <a:stretch>
            <a:fillRect/>
          </a:stretch>
        </p:blipFill>
        <p:spPr bwMode="auto">
          <a:xfrm>
            <a:off x="2971800" y="4495800"/>
            <a:ext cx="3048000" cy="762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advTm="21360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1"/>
            <a:ext cx="8229600" cy="2971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Smart Selection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Learning to Generalize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User Study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Conclusions</a:t>
            </a:r>
            <a:endParaRPr lang="en-US" dirty="0"/>
          </a:p>
        </p:txBody>
      </p:sp>
    </p:spTree>
  </p:cSld>
  <p:clrMapOvr>
    <a:masterClrMapping/>
  </p:clrMapOvr>
  <p:transition advTm="16510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Multiple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828800"/>
            <a:ext cx="4187952" cy="4495800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Files</a:t>
            </a:r>
          </a:p>
          <a:p>
            <a:r>
              <a:rPr lang="en-US" dirty="0" smtClean="0"/>
              <a:t>HTML list boxes</a:t>
            </a:r>
          </a:p>
          <a:p>
            <a:r>
              <a:rPr lang="en-US" dirty="0" smtClean="0"/>
              <a:t>E-mail</a:t>
            </a:r>
          </a:p>
          <a:p>
            <a:r>
              <a:rPr lang="en-US" dirty="0" smtClean="0"/>
              <a:t>PowerPoint objects</a:t>
            </a:r>
          </a:p>
          <a:p>
            <a:r>
              <a:rPr lang="en-US" dirty="0" smtClean="0"/>
              <a:t>Spreadsheets</a:t>
            </a:r>
          </a:p>
          <a:p>
            <a:r>
              <a:rPr lang="en-US" dirty="0" smtClean="0"/>
              <a:t>Etc…</a:t>
            </a:r>
          </a:p>
          <a:p>
            <a:endParaRPr lang="en-US" dirty="0" smtClean="0"/>
          </a:p>
          <a:p>
            <a:r>
              <a:rPr lang="en-US" dirty="0" smtClean="0"/>
              <a:t>Complex selection tasks currently require programming knowledge</a:t>
            </a:r>
          </a:p>
          <a:p>
            <a:pPr lvl="1"/>
            <a:r>
              <a:rPr lang="en-US" dirty="0" smtClean="0"/>
              <a:t>Unix Shell</a:t>
            </a:r>
          </a:p>
          <a:p>
            <a:pPr lvl="1"/>
            <a:r>
              <a:rPr lang="en-US" dirty="0" smtClean="0"/>
              <a:t>Regular Expressions</a:t>
            </a:r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181600" y="1219200"/>
            <a:ext cx="3962400" cy="301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8" name="Picture 8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038600" y="2590800"/>
            <a:ext cx="4348271" cy="299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20722" y="3962400"/>
            <a:ext cx="4423278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39200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Task: File Selection</a:t>
            </a:r>
            <a:endParaRPr lang="en-US" dirty="0"/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62000" y="1598867"/>
            <a:ext cx="7800975" cy="51067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5850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Tedious Selection 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382000" cy="2667000"/>
          </a:xfrm>
        </p:spPr>
        <p:txBody>
          <a:bodyPr/>
          <a:lstStyle/>
          <a:p>
            <a:r>
              <a:rPr lang="en-US" dirty="0" smtClean="0"/>
              <a:t>Files do not group together by sorting</a:t>
            </a:r>
          </a:p>
          <a:p>
            <a:pPr lvl="1"/>
            <a:r>
              <a:rPr lang="en-US" dirty="0" smtClean="0"/>
              <a:t>Substring of file name (</a:t>
            </a:r>
            <a:r>
              <a:rPr lang="en-US" i="1" dirty="0" smtClean="0"/>
              <a:t>e.g. </a:t>
            </a:r>
            <a:r>
              <a:rPr lang="en-US" dirty="0" smtClean="0"/>
              <a:t>“copy” or “backup”)</a:t>
            </a:r>
          </a:p>
          <a:p>
            <a:r>
              <a:rPr lang="en-US" dirty="0" smtClean="0"/>
              <a:t>Users forced to click on a large number of files</a:t>
            </a:r>
            <a:endParaRPr lang="en-US" dirty="0"/>
          </a:p>
        </p:txBody>
      </p:sp>
      <p:pic>
        <p:nvPicPr>
          <p:cNvPr id="4" name="Picture 5" descr="C:\Users\aritter_2\AppData\Local\Microsoft\Windows\Temporary Internet Files\Content.IE5\4OZIPRK8\MPj04331800000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3657600"/>
            <a:ext cx="4256088" cy="2845837"/>
          </a:xfrm>
          <a:prstGeom prst="rect">
            <a:avLst/>
          </a:prstGeom>
          <a:noFill/>
        </p:spPr>
      </p:pic>
      <p:pic>
        <p:nvPicPr>
          <p:cNvPr id="3086" name="Picture 1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165600" y="3352800"/>
            <a:ext cx="4445000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3087" name="Picture 1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048000" y="4038600"/>
            <a:ext cx="3192792" cy="212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Tm="430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Smart Selection</a:t>
            </a:r>
            <a:endParaRPr lang="en-US" dirty="0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07090" y="1371600"/>
            <a:ext cx="3128503" cy="194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ounded Rectangle 8"/>
          <p:cNvSpPr/>
          <p:nvPr/>
        </p:nvSpPr>
        <p:spPr>
          <a:xfrm>
            <a:off x="1634646" y="4826000"/>
            <a:ext cx="2503116" cy="1727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smtClean="0"/>
              <a:t>Selection Classifier</a:t>
            </a:r>
            <a:endParaRPr lang="en-US" sz="3200" dirty="0"/>
          </a:p>
        </p:txBody>
      </p:sp>
      <p:grpSp>
        <p:nvGrpSpPr>
          <p:cNvPr id="12" name="Group 11"/>
          <p:cNvGrpSpPr/>
          <p:nvPr/>
        </p:nvGrpSpPr>
        <p:grpSpPr>
          <a:xfrm>
            <a:off x="4137762" y="2343150"/>
            <a:ext cx="1383680" cy="3346450"/>
            <a:chOff x="4137762" y="2343150"/>
            <a:chExt cx="1383680" cy="3346450"/>
          </a:xfrm>
        </p:grpSpPr>
        <p:cxnSp>
          <p:nvCxnSpPr>
            <p:cNvPr id="10" name="Curved Connector 9"/>
            <p:cNvCxnSpPr>
              <a:stCxn id="8" idx="3"/>
              <a:endCxn id="9" idx="3"/>
            </p:cNvCxnSpPr>
            <p:nvPr/>
          </p:nvCxnSpPr>
          <p:spPr>
            <a:xfrm flipH="1">
              <a:off x="4137762" y="2343150"/>
              <a:ext cx="397830" cy="3346450"/>
            </a:xfrm>
            <a:prstGeom prst="curvedConnector3">
              <a:avLst>
                <a:gd name="adj1" fmla="val -85799"/>
              </a:avLst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3" name="TextBox 12"/>
            <p:cNvSpPr txBox="1"/>
            <p:nvPr/>
          </p:nvSpPr>
          <p:spPr>
            <a:xfrm>
              <a:off x="4451918" y="3763030"/>
              <a:ext cx="106952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Label</a:t>
              </a:r>
              <a:endParaRPr lang="en-US" dirty="0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38200" y="2343150"/>
            <a:ext cx="1424172" cy="3346450"/>
            <a:chOff x="838200" y="2343150"/>
            <a:chExt cx="1424172" cy="3346450"/>
          </a:xfrm>
        </p:grpSpPr>
        <p:cxnSp>
          <p:nvCxnSpPr>
            <p:cNvPr id="11" name="Curved Connector 10"/>
            <p:cNvCxnSpPr>
              <a:stCxn id="9" idx="1"/>
              <a:endCxn id="8" idx="1"/>
            </p:cNvCxnSpPr>
            <p:nvPr/>
          </p:nvCxnSpPr>
          <p:spPr>
            <a:xfrm rot="10800000">
              <a:off x="1407090" y="2343150"/>
              <a:ext cx="227556" cy="3346450"/>
            </a:xfrm>
            <a:prstGeom prst="curvedConnector3">
              <a:avLst>
                <a:gd name="adj1" fmla="val 250000"/>
              </a:avLst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838200" y="3746500"/>
              <a:ext cx="1424172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 smtClean="0"/>
                <a:t>Classify</a:t>
              </a:r>
              <a:endParaRPr lang="en-US" sz="3200" dirty="0"/>
            </a:p>
          </p:txBody>
        </p:sp>
      </p:grpSp>
      <p:pic>
        <p:nvPicPr>
          <p:cNvPr id="19" name="Picture 7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67400" y="1981200"/>
            <a:ext cx="2399385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custDataLst>
      <p:tags r:id="rId1"/>
    </p:custDataLst>
  </p:cSld>
  <p:clrMapOvr>
    <a:masterClrMapping/>
  </p:clrMapOvr>
  <p:transition advTm="385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Related 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 fontScale="77500" lnSpcReduction="20000"/>
          </a:bodyPr>
          <a:lstStyle/>
          <a:p>
            <a:r>
              <a:rPr lang="en-US" sz="3600" dirty="0" smtClean="0"/>
              <a:t>Text editing</a:t>
            </a:r>
          </a:p>
          <a:p>
            <a:pPr lvl="1"/>
            <a:r>
              <a:rPr lang="en-US" sz="3200" dirty="0" smtClean="0">
                <a:solidFill>
                  <a:schemeClr val="accent1"/>
                </a:solidFill>
              </a:rPr>
              <a:t>LAPIS (Miller and Myers IUI 02)</a:t>
            </a:r>
          </a:p>
          <a:p>
            <a:pPr lvl="1"/>
            <a:endParaRPr lang="en-US" sz="3200" dirty="0" smtClean="0">
              <a:solidFill>
                <a:schemeClr val="accent1"/>
              </a:solidFill>
            </a:endParaRPr>
          </a:p>
          <a:p>
            <a:pPr lvl="1"/>
            <a:endParaRPr lang="en-US" sz="3200" dirty="0" smtClean="0">
              <a:solidFill>
                <a:schemeClr val="accent1"/>
              </a:solidFill>
            </a:endParaRPr>
          </a:p>
          <a:p>
            <a:endParaRPr lang="en-US" sz="3600" dirty="0" smtClean="0"/>
          </a:p>
          <a:p>
            <a:r>
              <a:rPr lang="en-US" sz="3600" dirty="0" smtClean="0"/>
              <a:t>DOM extraction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REFORM (</a:t>
            </a:r>
            <a:r>
              <a:rPr lang="en-US" dirty="0" err="1" smtClean="0">
                <a:solidFill>
                  <a:schemeClr val="accent1"/>
                </a:solidFill>
              </a:rPr>
              <a:t>Toomim</a:t>
            </a:r>
            <a:r>
              <a:rPr lang="en-US" dirty="0" smtClean="0">
                <a:solidFill>
                  <a:schemeClr val="accent1"/>
                </a:solidFill>
              </a:rPr>
              <a:t> et. al.CHI 09)</a:t>
            </a:r>
          </a:p>
          <a:p>
            <a:pPr lvl="1"/>
            <a:r>
              <a:rPr lang="en-US" dirty="0" smtClean="0">
                <a:solidFill>
                  <a:schemeClr val="accent1"/>
                </a:solidFill>
              </a:rPr>
              <a:t>KARMA (</a:t>
            </a:r>
            <a:r>
              <a:rPr lang="en-US" dirty="0" err="1" smtClean="0">
                <a:solidFill>
                  <a:schemeClr val="accent1"/>
                </a:solidFill>
              </a:rPr>
              <a:t>Tuchinda</a:t>
            </a:r>
            <a:r>
              <a:rPr lang="en-US" dirty="0" smtClean="0">
                <a:solidFill>
                  <a:schemeClr val="accent1"/>
                </a:solidFill>
              </a:rPr>
              <a:t> et. al. IUI 08)</a:t>
            </a:r>
          </a:p>
          <a:p>
            <a:r>
              <a:rPr lang="en-US" sz="3600" dirty="0" smtClean="0"/>
              <a:t>Other Domains</a:t>
            </a:r>
          </a:p>
          <a:p>
            <a:pPr lvl="1"/>
            <a:r>
              <a:rPr lang="en-US" dirty="0" smtClean="0"/>
              <a:t>Image regions: </a:t>
            </a:r>
            <a:r>
              <a:rPr lang="en-US" dirty="0" smtClean="0">
                <a:solidFill>
                  <a:schemeClr val="accent1"/>
                </a:solidFill>
              </a:rPr>
              <a:t>Crayons (Fails and Olsen IUI 03)</a:t>
            </a:r>
          </a:p>
          <a:p>
            <a:pPr lvl="1"/>
            <a:r>
              <a:rPr lang="en-US" dirty="0" smtClean="0"/>
              <a:t>Image search: </a:t>
            </a:r>
            <a:r>
              <a:rPr lang="en-US" dirty="0" err="1" smtClean="0">
                <a:solidFill>
                  <a:schemeClr val="accent1"/>
                </a:solidFill>
              </a:rPr>
              <a:t>CueFlik</a:t>
            </a:r>
            <a:r>
              <a:rPr lang="en-US" dirty="0" smtClean="0">
                <a:solidFill>
                  <a:schemeClr val="accent1"/>
                </a:solidFill>
              </a:rPr>
              <a:t> (Fogarty et. al. CHI 08)</a:t>
            </a:r>
          </a:p>
          <a:p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86025" y="2438400"/>
            <a:ext cx="4067175" cy="109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advTm="114030"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838200" y="1905000"/>
            <a:ext cx="3272659" cy="4038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1360" y="2462048"/>
            <a:ext cx="1914614" cy="1253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Rounded Rectangle 17"/>
          <p:cNvSpPr/>
          <p:nvPr/>
        </p:nvSpPr>
        <p:spPr>
          <a:xfrm>
            <a:off x="1590622" y="4690241"/>
            <a:ext cx="1531883" cy="1114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Selection Classifier</a:t>
            </a:r>
          </a:p>
        </p:txBody>
      </p:sp>
      <p:cxnSp>
        <p:nvCxnSpPr>
          <p:cNvPr id="19" name="Curved Connector 18"/>
          <p:cNvCxnSpPr>
            <a:endCxn id="18" idx="3"/>
          </p:cNvCxnSpPr>
          <p:nvPr/>
        </p:nvCxnSpPr>
        <p:spPr>
          <a:xfrm flipH="1">
            <a:off x="3122505" y="3088727"/>
            <a:ext cx="243468" cy="2158562"/>
          </a:xfrm>
          <a:prstGeom prst="curvedConnector3">
            <a:avLst>
              <a:gd name="adj1" fmla="val -85799"/>
            </a:avLst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18" idx="1"/>
          </p:cNvCxnSpPr>
          <p:nvPr/>
        </p:nvCxnSpPr>
        <p:spPr>
          <a:xfrm rot="10800000">
            <a:off x="1451360" y="3088727"/>
            <a:ext cx="139262" cy="2158562"/>
          </a:xfrm>
          <a:prstGeom prst="curvedConnector3">
            <a:avLst>
              <a:gd name="adj1" fmla="val 250000"/>
            </a:avLst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314766" y="4004593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Label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116724" y="3993931"/>
            <a:ext cx="822053" cy="3374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Classify</a:t>
            </a:r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838200" y="1915662"/>
            <a:ext cx="1219200" cy="33749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one session</a:t>
            </a:r>
            <a:endParaRPr lang="en-US" sz="1600" dirty="0"/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dirty="0" smtClean="0"/>
              <a:t>Few Labels Available</a:t>
            </a:r>
            <a:endParaRPr lang="en-US" dirty="0"/>
          </a:p>
        </p:txBody>
      </p:sp>
    </p:spTree>
  </p:cSld>
  <p:clrMapOvr>
    <a:masterClrMapping/>
  </p:clrMapOvr>
  <p:transition advTm="28051"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219200"/>
            <a:ext cx="8686800" cy="4953000"/>
          </a:xfrm>
          <a:prstGeom prst="rect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838200" y="1905000"/>
            <a:ext cx="3272659" cy="4038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1360" y="2462048"/>
            <a:ext cx="1914614" cy="1253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Rounded Rectangle 17"/>
          <p:cNvSpPr/>
          <p:nvPr/>
        </p:nvSpPr>
        <p:spPr>
          <a:xfrm>
            <a:off x="1590622" y="4690241"/>
            <a:ext cx="1531883" cy="1114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Selection Classifier</a:t>
            </a:r>
            <a:endParaRPr lang="en-US" dirty="0"/>
          </a:p>
        </p:txBody>
      </p:sp>
      <p:cxnSp>
        <p:nvCxnSpPr>
          <p:cNvPr id="19" name="Curved Connector 18"/>
          <p:cNvCxnSpPr>
            <a:endCxn id="18" idx="3"/>
          </p:cNvCxnSpPr>
          <p:nvPr/>
        </p:nvCxnSpPr>
        <p:spPr>
          <a:xfrm flipH="1">
            <a:off x="3122505" y="3088727"/>
            <a:ext cx="243468" cy="2158562"/>
          </a:xfrm>
          <a:prstGeom prst="curvedConnector3">
            <a:avLst>
              <a:gd name="adj1" fmla="val -85799"/>
            </a:avLst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18" idx="1"/>
          </p:cNvCxnSpPr>
          <p:nvPr/>
        </p:nvCxnSpPr>
        <p:spPr>
          <a:xfrm rot="10800000">
            <a:off x="1451360" y="3088727"/>
            <a:ext cx="139262" cy="2158562"/>
          </a:xfrm>
          <a:prstGeom prst="curvedConnector3">
            <a:avLst>
              <a:gd name="adj1" fmla="val 250000"/>
            </a:avLst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314766" y="4004593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Label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116724" y="3993931"/>
            <a:ext cx="822053" cy="3374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Classify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28600" y="1219200"/>
            <a:ext cx="289560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many users, many sessions</a:t>
            </a:r>
            <a:endParaRPr lang="en-US" dirty="0"/>
          </a:p>
        </p:txBody>
      </p:sp>
      <p:pic>
        <p:nvPicPr>
          <p:cNvPr id="49" name="Picture 12" descr="loo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72400" y="1481959"/>
            <a:ext cx="914400" cy="1032641"/>
          </a:xfrm>
          <a:prstGeom prst="rect">
            <a:avLst/>
          </a:prstGeom>
        </p:spPr>
      </p:pic>
      <p:pic>
        <p:nvPicPr>
          <p:cNvPr id="50" name="Picture 49" descr="loo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72400" y="2624959"/>
            <a:ext cx="914400" cy="1032641"/>
          </a:xfrm>
          <a:prstGeom prst="rect">
            <a:avLst/>
          </a:prstGeom>
        </p:spPr>
      </p:pic>
      <p:pic>
        <p:nvPicPr>
          <p:cNvPr id="51" name="Picture 50" descr="loo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72400" y="3767959"/>
            <a:ext cx="914400" cy="1032641"/>
          </a:xfrm>
          <a:prstGeom prst="rect">
            <a:avLst/>
          </a:prstGeom>
        </p:spPr>
      </p:pic>
      <p:pic>
        <p:nvPicPr>
          <p:cNvPr id="52" name="Picture 51" descr="loo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72400" y="4910959"/>
            <a:ext cx="914400" cy="1032641"/>
          </a:xfrm>
          <a:prstGeom prst="rect">
            <a:avLst/>
          </a:prstGeom>
        </p:spPr>
      </p:pic>
      <p:pic>
        <p:nvPicPr>
          <p:cNvPr id="53" name="Picture 52" descr="loo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05600" y="1481959"/>
            <a:ext cx="914400" cy="1032641"/>
          </a:xfrm>
          <a:prstGeom prst="rect">
            <a:avLst/>
          </a:prstGeom>
        </p:spPr>
      </p:pic>
      <p:pic>
        <p:nvPicPr>
          <p:cNvPr id="54" name="Picture 53" descr="loo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05600" y="2624959"/>
            <a:ext cx="914400" cy="1032641"/>
          </a:xfrm>
          <a:prstGeom prst="rect">
            <a:avLst/>
          </a:prstGeom>
        </p:spPr>
      </p:pic>
      <p:pic>
        <p:nvPicPr>
          <p:cNvPr id="55" name="Picture 54" descr="loo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05600" y="3767959"/>
            <a:ext cx="914400" cy="1032641"/>
          </a:xfrm>
          <a:prstGeom prst="rect">
            <a:avLst/>
          </a:prstGeom>
        </p:spPr>
      </p:pic>
      <p:pic>
        <p:nvPicPr>
          <p:cNvPr id="56" name="Picture 55" descr="loo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05600" y="4910959"/>
            <a:ext cx="914400" cy="103264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38200" y="1915662"/>
            <a:ext cx="1219200" cy="33749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one session</a:t>
            </a:r>
            <a:endParaRPr lang="en-US" sz="1600" dirty="0"/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How to use historical tasks?</a:t>
            </a:r>
            <a:endParaRPr lang="en-US" dirty="0"/>
          </a:p>
        </p:txBody>
      </p:sp>
    </p:spTree>
  </p:cSld>
  <p:clrMapOvr>
    <a:masterClrMapping/>
  </p:clrMapOvr>
  <p:transition advTm="85880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Contributions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05000"/>
            <a:ext cx="8229600" cy="42211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Make use of many people’s historical data</a:t>
            </a:r>
          </a:p>
          <a:p>
            <a:pPr marL="914400" lvl="1" indent="-514350"/>
            <a:r>
              <a:rPr lang="en-US" b="1" dirty="0" smtClean="0">
                <a:solidFill>
                  <a:schemeClr val="accent1"/>
                </a:solidFill>
              </a:rPr>
              <a:t>Learning to Generalize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Flexible selection classifier</a:t>
            </a:r>
          </a:p>
          <a:p>
            <a:pPr marL="914400" lvl="1" indent="-514350"/>
            <a:r>
              <a:rPr lang="en-US" dirty="0" smtClean="0"/>
              <a:t>Works well for the File Browser Domain</a:t>
            </a:r>
          </a:p>
        </p:txBody>
      </p:sp>
    </p:spTree>
  </p:cSld>
  <p:clrMapOvr>
    <a:masterClrMapping/>
  </p:clrMapOvr>
  <p:transition advTm="56880"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0"/>
            <a:ext cx="8229600" cy="1143000"/>
          </a:xfrm>
        </p:spPr>
        <p:txBody>
          <a:bodyPr/>
          <a:lstStyle/>
          <a:p>
            <a:r>
              <a:rPr lang="en-US" dirty="0" smtClean="0"/>
              <a:t>Demo</a:t>
            </a:r>
            <a:endParaRPr lang="en-US" dirty="0"/>
          </a:p>
        </p:txBody>
      </p:sp>
      <p:pic>
        <p:nvPicPr>
          <p:cNvPr id="4" name="walkthrough.4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371600" y="1066800"/>
            <a:ext cx="6515100" cy="5467350"/>
          </a:xfrm>
          <a:prstGeom prst="rect">
            <a:avLst/>
          </a:prstGeom>
        </p:spPr>
      </p:pic>
    </p:spTree>
  </p:cSld>
  <p:clrMapOvr>
    <a:masterClrMapping/>
  </p:clrMapOvr>
  <p:transition advTm="41894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 fullScrn="1">
              <p:cMediaNode mute="1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1"/>
            <a:ext cx="8229600" cy="2971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3"/>
                </a:solidFill>
              </a:rPr>
              <a:t>Smart Selection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Learning to Generalize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3"/>
                </a:solidFill>
              </a:rPr>
              <a:t>User Study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3"/>
                </a:solidFill>
              </a:rPr>
              <a:t>Conclusions</a:t>
            </a:r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 advTm="5150"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en-US" dirty="0" smtClean="0"/>
              <a:t>Basic Classification Framework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267200" y="1676400"/>
            <a:ext cx="4343400" cy="4419600"/>
          </a:xfrm>
        </p:spPr>
        <p:txBody>
          <a:bodyPr>
            <a:normAutofit/>
          </a:bodyPr>
          <a:lstStyle/>
          <a:p>
            <a:pPr marL="834390" lvl="1" indent="-514350">
              <a:buNone/>
            </a:pPr>
            <a:r>
              <a:rPr lang="en-US" dirty="0" smtClean="0"/>
              <a:t>Selection Classifier:</a:t>
            </a:r>
          </a:p>
          <a:p>
            <a:pPr marL="1108710" lvl="2" indent="-514350"/>
            <a:r>
              <a:rPr lang="en-US" dirty="0" smtClean="0"/>
              <a:t>Boosted Decision Trees</a:t>
            </a:r>
          </a:p>
          <a:p>
            <a:pPr marL="1108710" lvl="2" indent="-514350"/>
            <a:r>
              <a:rPr lang="en-US" dirty="0" smtClean="0"/>
              <a:t>Limited depth (2)</a:t>
            </a:r>
          </a:p>
          <a:p>
            <a:pPr marL="1108710" lvl="2" indent="-514350"/>
            <a:r>
              <a:rPr lang="en-US" dirty="0" smtClean="0"/>
              <a:t>Adjustable complexity</a:t>
            </a:r>
          </a:p>
          <a:p>
            <a:pPr marL="834390" lvl="1" indent="-514350">
              <a:buNone/>
            </a:pPr>
            <a:r>
              <a:rPr lang="en-US" dirty="0" smtClean="0"/>
              <a:t>Features:</a:t>
            </a:r>
          </a:p>
          <a:p>
            <a:pPr marL="1108710" lvl="2" indent="-514350"/>
            <a:r>
              <a:rPr lang="en-US" dirty="0" smtClean="0"/>
              <a:t>File name substrings</a:t>
            </a:r>
          </a:p>
          <a:p>
            <a:pPr marL="1108710" lvl="2" indent="-514350"/>
            <a:r>
              <a:rPr lang="en-US" dirty="0" smtClean="0"/>
              <a:t>File extension</a:t>
            </a:r>
          </a:p>
          <a:p>
            <a:pPr marL="1108710" lvl="2" indent="-514350"/>
            <a:r>
              <a:rPr lang="en-US" dirty="0" smtClean="0"/>
              <a:t>Creation Date</a:t>
            </a:r>
          </a:p>
          <a:p>
            <a:pPr marL="1108710" lvl="2" indent="-514350"/>
            <a:r>
              <a:rPr lang="en-US" dirty="0" smtClean="0"/>
              <a:t>Size</a:t>
            </a:r>
          </a:p>
          <a:p>
            <a:pPr marL="834390" lvl="1" indent="-514350">
              <a:buNone/>
            </a:pPr>
            <a:endParaRPr lang="en-US" dirty="0" smtClean="0"/>
          </a:p>
        </p:txBody>
      </p:sp>
      <p:grpSp>
        <p:nvGrpSpPr>
          <p:cNvPr id="6" name="Group 22"/>
          <p:cNvGrpSpPr/>
          <p:nvPr/>
        </p:nvGrpSpPr>
        <p:grpSpPr>
          <a:xfrm>
            <a:off x="990600" y="2133600"/>
            <a:ext cx="3113017" cy="3657600"/>
            <a:chOff x="990600" y="2133600"/>
            <a:chExt cx="3113017" cy="3657600"/>
          </a:xfrm>
        </p:grpSpPr>
        <p:pic>
          <p:nvPicPr>
            <p:cNvPr id="4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71600" y="2133600"/>
              <a:ext cx="2095237" cy="137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5" name="Rounded Rectangle 4"/>
            <p:cNvSpPr/>
            <p:nvPr/>
          </p:nvSpPr>
          <p:spPr>
            <a:xfrm>
              <a:off x="1524000" y="4572000"/>
              <a:ext cx="1676400" cy="12192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Selection Classifier</a:t>
              </a:r>
              <a:endParaRPr lang="en-US" dirty="0"/>
            </a:p>
          </p:txBody>
        </p:sp>
        <p:cxnSp>
          <p:nvCxnSpPr>
            <p:cNvPr id="16" name="Curved Connector 15"/>
            <p:cNvCxnSpPr>
              <a:stCxn id="4" idx="3"/>
              <a:endCxn id="5" idx="3"/>
            </p:cNvCxnSpPr>
            <p:nvPr/>
          </p:nvCxnSpPr>
          <p:spPr>
            <a:xfrm flipH="1">
              <a:off x="3200400" y="2819400"/>
              <a:ext cx="266437" cy="2362200"/>
            </a:xfrm>
            <a:prstGeom prst="curvedConnector3">
              <a:avLst>
                <a:gd name="adj1" fmla="val -85799"/>
              </a:avLst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Curved Connector 17"/>
            <p:cNvCxnSpPr>
              <a:stCxn id="5" idx="1"/>
              <a:endCxn id="4" idx="1"/>
            </p:cNvCxnSpPr>
            <p:nvPr/>
          </p:nvCxnSpPr>
          <p:spPr>
            <a:xfrm rot="10800000">
              <a:off x="1371600" y="2819400"/>
              <a:ext cx="152400" cy="2362200"/>
            </a:xfrm>
            <a:prstGeom prst="curvedConnector3">
              <a:avLst>
                <a:gd name="adj1" fmla="val 250000"/>
              </a:avLst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>
              <a:off x="3410799" y="3821668"/>
              <a:ext cx="69281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Label</a:t>
              </a:r>
              <a:endParaRPr lang="en-US" dirty="0"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990600" y="3810000"/>
              <a:ext cx="8996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Classify</a:t>
              </a:r>
              <a:endParaRPr lang="en-US" dirty="0"/>
            </a:p>
          </p:txBody>
        </p:sp>
      </p:grpSp>
      <p:sp>
        <p:nvSpPr>
          <p:cNvPr id="26" name="Content Placeholder 2"/>
          <p:cNvSpPr txBox="1">
            <a:spLocks/>
          </p:cNvSpPr>
          <p:nvPr/>
        </p:nvSpPr>
        <p:spPr>
          <a:xfrm>
            <a:off x="4648200" y="3200400"/>
            <a:ext cx="4194048" cy="38100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514350" marR="0" lvl="0" indent="-514350" algn="l" defTabSz="914400" rtl="0" eaLnBrk="1" fontAlgn="auto" latinLnBrk="0" hangingPunct="1">
              <a:lnSpc>
                <a:spcPct val="100000"/>
              </a:lnSpc>
              <a:spcBef>
                <a:spcPts val="700"/>
              </a:spcBef>
              <a:spcAft>
                <a:spcPts val="0"/>
              </a:spcAft>
              <a:buClr>
                <a:schemeClr val="accent2"/>
              </a:buClr>
              <a:buSzPct val="60000"/>
              <a:buFont typeface="Wingdings"/>
              <a:buNone/>
              <a:tabLst/>
              <a:defRPr/>
            </a:pPr>
            <a:endParaRPr kumimoji="0" lang="en-US" sz="26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Explosion 2 11"/>
          <p:cNvSpPr/>
          <p:nvPr/>
        </p:nvSpPr>
        <p:spPr>
          <a:xfrm>
            <a:off x="228600" y="2209800"/>
            <a:ext cx="4800600" cy="3200400"/>
          </a:xfrm>
          <a:prstGeom prst="irregularSeal2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/>
              <a:t>Limited Training Data Available</a:t>
            </a:r>
            <a:endParaRPr lang="en-US" sz="2400" b="1" dirty="0"/>
          </a:p>
        </p:txBody>
      </p:sp>
    </p:spTree>
    <p:custDataLst>
      <p:tags r:id="rId1"/>
    </p:custDataLst>
  </p:cSld>
  <p:clrMapOvr>
    <a:masterClrMapping/>
  </p:clrMapOvr>
  <p:transition advTm="940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How can we improve?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2209800"/>
            <a:ext cx="8534400" cy="2743200"/>
          </a:xfrm>
        </p:spPr>
        <p:txBody>
          <a:bodyPr>
            <a:normAutofit/>
          </a:bodyPr>
          <a:lstStyle/>
          <a:p>
            <a:r>
              <a:rPr lang="en-US" b="1" dirty="0" smtClean="0"/>
              <a:t>bad idea: </a:t>
            </a:r>
            <a:r>
              <a:rPr lang="en-US" dirty="0" smtClean="0"/>
              <a:t>Heuristics about user’s </a:t>
            </a:r>
            <a:r>
              <a:rPr lang="en-US" dirty="0" smtClean="0">
                <a:solidFill>
                  <a:schemeClr val="accent1"/>
                </a:solidFill>
              </a:rPr>
              <a:t>behavior</a:t>
            </a:r>
            <a:r>
              <a:rPr lang="en-US" dirty="0" smtClean="0"/>
              <a:t>?</a:t>
            </a:r>
          </a:p>
          <a:p>
            <a:r>
              <a:rPr lang="en-US" b="1" dirty="0" smtClean="0"/>
              <a:t>better option: </a:t>
            </a:r>
            <a:r>
              <a:rPr lang="en-US" dirty="0" smtClean="0"/>
              <a:t>Learn to generalize from </a:t>
            </a:r>
            <a:r>
              <a:rPr lang="en-US" dirty="0" smtClean="0">
                <a:solidFill>
                  <a:schemeClr val="accent1"/>
                </a:solidFill>
              </a:rPr>
              <a:t>Historical Data</a:t>
            </a:r>
            <a:r>
              <a:rPr lang="en-US" dirty="0" smtClean="0"/>
              <a:t>!</a:t>
            </a:r>
          </a:p>
        </p:txBody>
      </p:sp>
    </p:spTree>
  </p:cSld>
  <p:clrMapOvr>
    <a:masterClrMapping/>
  </p:clrMapOvr>
  <p:transition advTm="92370"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Behavioral Feature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286000" y="1828800"/>
            <a:ext cx="4038600" cy="5143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Foo.py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2286000" y="2343150"/>
            <a:ext cx="4038600" cy="5143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Food.txt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2286000" y="2857500"/>
            <a:ext cx="4038600" cy="5143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Foo2.py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286000" y="3371850"/>
            <a:ext cx="4038600" cy="5143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Bar.py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2286000" y="3886200"/>
            <a:ext cx="4038600" cy="5143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FBaz.py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86000" y="4400550"/>
            <a:ext cx="4038600" cy="5143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BFoo.doc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2286000" y="4914900"/>
            <a:ext cx="4038600" cy="5143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FBFoo.py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2286000" y="5429250"/>
            <a:ext cx="4038600" cy="51435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BazFoo.py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286000" y="1828800"/>
            <a:ext cx="4038600" cy="514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Foo.py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2286000" y="2857500"/>
            <a:ext cx="4038600" cy="514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Foo2.py</a:t>
            </a:r>
            <a:endParaRPr lang="en-US" dirty="0"/>
          </a:p>
        </p:txBody>
      </p:sp>
      <p:grpSp>
        <p:nvGrpSpPr>
          <p:cNvPr id="19" name="Group 18"/>
          <p:cNvGrpSpPr/>
          <p:nvPr/>
        </p:nvGrpSpPr>
        <p:grpSpPr>
          <a:xfrm>
            <a:off x="2286000" y="3886200"/>
            <a:ext cx="4038600" cy="1523999"/>
            <a:chOff x="2286000" y="3886200"/>
            <a:chExt cx="4038600" cy="1523999"/>
          </a:xfrm>
        </p:grpSpPr>
        <p:sp>
          <p:nvSpPr>
            <p:cNvPr id="16" name="Rectangle 15"/>
            <p:cNvSpPr/>
            <p:nvPr/>
          </p:nvSpPr>
          <p:spPr>
            <a:xfrm>
              <a:off x="2286000" y="3886200"/>
              <a:ext cx="4038600" cy="51435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 smtClean="0"/>
                <a:t>FBaz.py</a:t>
              </a:r>
              <a:endParaRPr lang="en-US" dirty="0"/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286000" y="4895849"/>
              <a:ext cx="4038600" cy="51435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 smtClean="0"/>
                <a:t>FBFoo.py</a:t>
              </a:r>
              <a:endParaRPr lang="en-US" dirty="0"/>
            </a:p>
          </p:txBody>
        </p:sp>
      </p:grpSp>
      <p:sp>
        <p:nvSpPr>
          <p:cNvPr id="21" name="Rectangle 20"/>
          <p:cNvSpPr/>
          <p:nvPr/>
        </p:nvSpPr>
        <p:spPr>
          <a:xfrm>
            <a:off x="2286000" y="3371850"/>
            <a:ext cx="4038600" cy="51435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Bar.py</a:t>
            </a:r>
            <a:endParaRPr lang="en-US" dirty="0"/>
          </a:p>
        </p:txBody>
      </p:sp>
      <p:grpSp>
        <p:nvGrpSpPr>
          <p:cNvPr id="25" name="Group 24"/>
          <p:cNvGrpSpPr/>
          <p:nvPr/>
        </p:nvGrpSpPr>
        <p:grpSpPr>
          <a:xfrm>
            <a:off x="762000" y="1905000"/>
            <a:ext cx="1371600" cy="1371600"/>
            <a:chOff x="762000" y="1905000"/>
            <a:chExt cx="1371600" cy="1371600"/>
          </a:xfrm>
        </p:grpSpPr>
        <p:sp>
          <p:nvSpPr>
            <p:cNvPr id="22" name="Right Arrow 21"/>
            <p:cNvSpPr/>
            <p:nvPr/>
          </p:nvSpPr>
          <p:spPr>
            <a:xfrm>
              <a:off x="762000" y="1905000"/>
              <a:ext cx="13716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ight Arrow 22"/>
            <p:cNvSpPr/>
            <p:nvPr/>
          </p:nvSpPr>
          <p:spPr>
            <a:xfrm>
              <a:off x="762000" y="2895600"/>
              <a:ext cx="1371600" cy="381000"/>
            </a:xfrm>
            <a:prstGeom prst="righ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Right Arrow 23"/>
          <p:cNvSpPr/>
          <p:nvPr/>
        </p:nvSpPr>
        <p:spPr>
          <a:xfrm>
            <a:off x="762000" y="3429000"/>
            <a:ext cx="1371600" cy="3810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0" name="Group 39"/>
          <p:cNvGrpSpPr/>
          <p:nvPr/>
        </p:nvGrpSpPr>
        <p:grpSpPr>
          <a:xfrm>
            <a:off x="5257800" y="1447800"/>
            <a:ext cx="3352800" cy="3705224"/>
            <a:chOff x="5257800" y="1447800"/>
            <a:chExt cx="3352800" cy="3705224"/>
          </a:xfrm>
        </p:grpSpPr>
        <p:cxnSp>
          <p:nvCxnSpPr>
            <p:cNvPr id="30" name="Shape 29"/>
            <p:cNvCxnSpPr>
              <a:stCxn id="33" idx="2"/>
              <a:endCxn id="16" idx="3"/>
            </p:cNvCxnSpPr>
            <p:nvPr/>
          </p:nvCxnSpPr>
          <p:spPr>
            <a:xfrm rot="5400000">
              <a:off x="6386513" y="3595687"/>
              <a:ext cx="485775" cy="609600"/>
            </a:xfrm>
            <a:prstGeom prst="bentConnector2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cxnSp>
          <p:nvCxnSpPr>
            <p:cNvPr id="32" name="Shape 31"/>
            <p:cNvCxnSpPr>
              <a:stCxn id="33" idx="2"/>
              <a:endCxn id="17" idx="3"/>
            </p:cNvCxnSpPr>
            <p:nvPr/>
          </p:nvCxnSpPr>
          <p:spPr>
            <a:xfrm rot="5400000">
              <a:off x="5881688" y="4100512"/>
              <a:ext cx="1495424" cy="609600"/>
            </a:xfrm>
            <a:prstGeom prst="bentConnector2">
              <a:avLst/>
            </a:prstGeom>
            <a:ln>
              <a:tailEnd type="arrow"/>
            </a:ln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sp>
          <p:nvSpPr>
            <p:cNvPr id="33" name="Rounded Rectangle 32"/>
            <p:cNvSpPr/>
            <p:nvPr/>
          </p:nvSpPr>
          <p:spPr>
            <a:xfrm>
              <a:off x="5257800" y="1447800"/>
              <a:ext cx="3352800" cy="2209800"/>
            </a:xfrm>
            <a:prstGeom prst="round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3200" dirty="0" smtClean="0"/>
                <a:t>Positive Evidence?</a:t>
              </a:r>
              <a:endParaRPr lang="en-US" sz="3200" dirty="0"/>
            </a:p>
          </p:txBody>
        </p:sp>
      </p:grpSp>
      <p:sp>
        <p:nvSpPr>
          <p:cNvPr id="41" name="Explosion 1 40"/>
          <p:cNvSpPr/>
          <p:nvPr/>
        </p:nvSpPr>
        <p:spPr>
          <a:xfrm>
            <a:off x="3810000" y="3352800"/>
            <a:ext cx="5562600" cy="3505200"/>
          </a:xfrm>
          <a:prstGeom prst="irregularSeal1">
            <a:avLst/>
          </a:prstGeom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smtClean="0">
                <a:solidFill>
                  <a:schemeClr val="bg1"/>
                </a:solidFill>
              </a:rPr>
              <a:t>Learn this from Data!</a:t>
            </a:r>
            <a:endParaRPr lang="en-US" sz="3600" dirty="0">
              <a:solidFill>
                <a:schemeClr val="bg1"/>
              </a:solidFill>
            </a:endParaRPr>
          </a:p>
        </p:txBody>
      </p:sp>
    </p:spTree>
    <p:custDataLst>
      <p:tags r:id="rId1"/>
    </p:custDataLst>
  </p:cSld>
  <p:clrMapOvr>
    <a:masterClrMapping/>
  </p:clrMapOvr>
  <p:transition advTm="13484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21" grpId="0" animBg="1"/>
      <p:bldP spid="24" grpId="0" animBg="1"/>
      <p:bldP spid="4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219200"/>
            <a:ext cx="8686800" cy="4953000"/>
          </a:xfrm>
          <a:prstGeom prst="rect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838200" y="1905000"/>
            <a:ext cx="3272659" cy="4038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51360" y="2462048"/>
            <a:ext cx="1914614" cy="12533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Rounded Rectangle 17"/>
          <p:cNvSpPr/>
          <p:nvPr/>
        </p:nvSpPr>
        <p:spPr>
          <a:xfrm>
            <a:off x="1590622" y="4690241"/>
            <a:ext cx="1531883" cy="1114097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Selection Classifier</a:t>
            </a:r>
            <a:endParaRPr lang="en-US" dirty="0"/>
          </a:p>
        </p:txBody>
      </p:sp>
      <p:cxnSp>
        <p:nvCxnSpPr>
          <p:cNvPr id="19" name="Curved Connector 18"/>
          <p:cNvCxnSpPr>
            <a:endCxn id="18" idx="3"/>
          </p:cNvCxnSpPr>
          <p:nvPr/>
        </p:nvCxnSpPr>
        <p:spPr>
          <a:xfrm flipH="1">
            <a:off x="3122505" y="3088727"/>
            <a:ext cx="243468" cy="2158562"/>
          </a:xfrm>
          <a:prstGeom prst="curvedConnector3">
            <a:avLst>
              <a:gd name="adj1" fmla="val -85799"/>
            </a:avLst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urved Connector 19"/>
          <p:cNvCxnSpPr>
            <a:stCxn id="18" idx="1"/>
          </p:cNvCxnSpPr>
          <p:nvPr/>
        </p:nvCxnSpPr>
        <p:spPr>
          <a:xfrm rot="10800000">
            <a:off x="1451360" y="3088727"/>
            <a:ext cx="139262" cy="2158562"/>
          </a:xfrm>
          <a:prstGeom prst="curvedConnector3">
            <a:avLst>
              <a:gd name="adj1" fmla="val 250000"/>
            </a:avLst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3314766" y="4004593"/>
            <a:ext cx="6928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Label</a:t>
            </a:r>
            <a:endParaRPr lang="en-US" dirty="0"/>
          </a:p>
        </p:txBody>
      </p:sp>
      <p:sp>
        <p:nvSpPr>
          <p:cNvPr id="22" name="TextBox 21"/>
          <p:cNvSpPr txBox="1"/>
          <p:nvPr/>
        </p:nvSpPr>
        <p:spPr>
          <a:xfrm>
            <a:off x="1116724" y="3993931"/>
            <a:ext cx="822053" cy="3374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Classify</a:t>
            </a:r>
            <a:endParaRPr lang="en-US" dirty="0"/>
          </a:p>
        </p:txBody>
      </p:sp>
      <p:sp>
        <p:nvSpPr>
          <p:cNvPr id="23" name="TextBox 22"/>
          <p:cNvSpPr txBox="1"/>
          <p:nvPr/>
        </p:nvSpPr>
        <p:spPr>
          <a:xfrm>
            <a:off x="228600" y="1219200"/>
            <a:ext cx="289560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many users, many sessions</a:t>
            </a:r>
            <a:endParaRPr lang="en-US" dirty="0"/>
          </a:p>
        </p:txBody>
      </p:sp>
      <p:pic>
        <p:nvPicPr>
          <p:cNvPr id="49" name="Picture 12" descr="loo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72400" y="1481959"/>
            <a:ext cx="914400" cy="1032641"/>
          </a:xfrm>
          <a:prstGeom prst="rect">
            <a:avLst/>
          </a:prstGeom>
        </p:spPr>
      </p:pic>
      <p:pic>
        <p:nvPicPr>
          <p:cNvPr id="50" name="Picture 49" descr="loo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72400" y="2624959"/>
            <a:ext cx="914400" cy="1032641"/>
          </a:xfrm>
          <a:prstGeom prst="rect">
            <a:avLst/>
          </a:prstGeom>
        </p:spPr>
      </p:pic>
      <p:pic>
        <p:nvPicPr>
          <p:cNvPr id="51" name="Picture 50" descr="loo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72400" y="3767959"/>
            <a:ext cx="914400" cy="1032641"/>
          </a:xfrm>
          <a:prstGeom prst="rect">
            <a:avLst/>
          </a:prstGeom>
        </p:spPr>
      </p:pic>
      <p:pic>
        <p:nvPicPr>
          <p:cNvPr id="52" name="Picture 51" descr="loo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772400" y="4910959"/>
            <a:ext cx="914400" cy="1032641"/>
          </a:xfrm>
          <a:prstGeom prst="rect">
            <a:avLst/>
          </a:prstGeom>
        </p:spPr>
      </p:pic>
      <p:pic>
        <p:nvPicPr>
          <p:cNvPr id="53" name="Picture 52" descr="loo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05600" y="1481959"/>
            <a:ext cx="914400" cy="1032641"/>
          </a:xfrm>
          <a:prstGeom prst="rect">
            <a:avLst/>
          </a:prstGeom>
        </p:spPr>
      </p:pic>
      <p:pic>
        <p:nvPicPr>
          <p:cNvPr id="54" name="Picture 53" descr="loo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05600" y="2624959"/>
            <a:ext cx="914400" cy="1032641"/>
          </a:xfrm>
          <a:prstGeom prst="rect">
            <a:avLst/>
          </a:prstGeom>
        </p:spPr>
      </p:pic>
      <p:pic>
        <p:nvPicPr>
          <p:cNvPr id="55" name="Picture 54" descr="loo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05600" y="3767959"/>
            <a:ext cx="914400" cy="1032641"/>
          </a:xfrm>
          <a:prstGeom prst="rect">
            <a:avLst/>
          </a:prstGeom>
        </p:spPr>
      </p:pic>
      <p:pic>
        <p:nvPicPr>
          <p:cNvPr id="56" name="Picture 55" descr="loop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05600" y="4910959"/>
            <a:ext cx="914400" cy="1032641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838200" y="1915662"/>
            <a:ext cx="1219200" cy="33749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one session</a:t>
            </a:r>
            <a:endParaRPr lang="en-US" sz="1600" dirty="0"/>
          </a:p>
        </p:txBody>
      </p:sp>
      <p:sp>
        <p:nvSpPr>
          <p:cNvPr id="2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How do we Learn from Behavioral Data?</a:t>
            </a:r>
            <a:endParaRPr lang="en-US" sz="3600" dirty="0"/>
          </a:p>
        </p:txBody>
      </p:sp>
    </p:spTree>
  </p:cSld>
  <p:clrMapOvr>
    <a:masterClrMapping/>
  </p:clrMapOvr>
  <p:transition advTm="30570"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219200"/>
            <a:ext cx="8686800" cy="4953000"/>
          </a:xfrm>
          <a:prstGeom prst="rect">
            <a:avLst/>
          </a:prstGeom>
          <a:ln w="254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l-GR" dirty="0" smtClean="0">
                <a:latin typeface="Times New Roman"/>
                <a:cs typeface="Times New Roman"/>
              </a:rPr>
              <a:t>α</a:t>
            </a:r>
            <a:endParaRPr lang="en-US" dirty="0"/>
          </a:p>
        </p:txBody>
      </p:sp>
      <p:pic>
        <p:nvPicPr>
          <p:cNvPr id="5" name="Picture 4" descr="lo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72400" y="1447800"/>
            <a:ext cx="914400" cy="1032641"/>
          </a:xfrm>
          <a:prstGeom prst="rect">
            <a:avLst/>
          </a:prstGeom>
        </p:spPr>
      </p:pic>
      <p:pic>
        <p:nvPicPr>
          <p:cNvPr id="6" name="Picture 5" descr="lo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72400" y="2590800"/>
            <a:ext cx="914400" cy="1032641"/>
          </a:xfrm>
          <a:prstGeom prst="rect">
            <a:avLst/>
          </a:prstGeom>
        </p:spPr>
      </p:pic>
      <p:pic>
        <p:nvPicPr>
          <p:cNvPr id="7" name="Picture 6" descr="lo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72400" y="3733800"/>
            <a:ext cx="914400" cy="1032641"/>
          </a:xfrm>
          <a:prstGeom prst="rect">
            <a:avLst/>
          </a:prstGeom>
        </p:spPr>
      </p:pic>
      <p:pic>
        <p:nvPicPr>
          <p:cNvPr id="8" name="Picture 7" descr="lo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72400" y="4876800"/>
            <a:ext cx="914400" cy="1032641"/>
          </a:xfrm>
          <a:prstGeom prst="rect">
            <a:avLst/>
          </a:prstGeom>
        </p:spPr>
      </p:pic>
      <p:pic>
        <p:nvPicPr>
          <p:cNvPr id="9" name="Picture 8" descr="lo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1447800"/>
            <a:ext cx="914400" cy="1032641"/>
          </a:xfrm>
          <a:prstGeom prst="rect">
            <a:avLst/>
          </a:prstGeom>
        </p:spPr>
      </p:pic>
      <p:pic>
        <p:nvPicPr>
          <p:cNvPr id="10" name="Picture 9" descr="lo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2590800"/>
            <a:ext cx="914400" cy="1032641"/>
          </a:xfrm>
          <a:prstGeom prst="rect">
            <a:avLst/>
          </a:prstGeom>
        </p:spPr>
      </p:pic>
      <p:pic>
        <p:nvPicPr>
          <p:cNvPr id="11" name="Picture 10" descr="lo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3733800"/>
            <a:ext cx="914400" cy="1032641"/>
          </a:xfrm>
          <a:prstGeom prst="rect">
            <a:avLst/>
          </a:prstGeom>
        </p:spPr>
      </p:pic>
      <p:pic>
        <p:nvPicPr>
          <p:cNvPr id="12" name="Picture 11" descr="lo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4876800"/>
            <a:ext cx="914400" cy="1032641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838200" y="1905000"/>
            <a:ext cx="3272659" cy="40386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" name="Group 22"/>
          <p:cNvGrpSpPr/>
          <p:nvPr/>
        </p:nvGrpSpPr>
        <p:grpSpPr>
          <a:xfrm>
            <a:off x="1116724" y="2462048"/>
            <a:ext cx="4026777" cy="3342290"/>
            <a:chOff x="1005395" y="2133600"/>
            <a:chExt cx="4406660" cy="3657600"/>
          </a:xfrm>
        </p:grpSpPr>
        <p:pic>
          <p:nvPicPr>
            <p:cNvPr id="17" name="Picture 6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371600" y="2133600"/>
              <a:ext cx="2095237" cy="1371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sp>
          <p:nvSpPr>
            <p:cNvPr id="18" name="Rounded Rectangle 17"/>
            <p:cNvSpPr/>
            <p:nvPr/>
          </p:nvSpPr>
          <p:spPr>
            <a:xfrm>
              <a:off x="1524000" y="4572000"/>
              <a:ext cx="1676400" cy="1219200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Selection Classifier</a:t>
              </a:r>
            </a:p>
          </p:txBody>
        </p:sp>
        <p:cxnSp>
          <p:nvCxnSpPr>
            <p:cNvPr id="19" name="Curved Connector 18"/>
            <p:cNvCxnSpPr>
              <a:endCxn id="18" idx="3"/>
            </p:cNvCxnSpPr>
            <p:nvPr/>
          </p:nvCxnSpPr>
          <p:spPr>
            <a:xfrm flipH="1">
              <a:off x="3200400" y="2819400"/>
              <a:ext cx="266437" cy="2362200"/>
            </a:xfrm>
            <a:prstGeom prst="curvedConnector3">
              <a:avLst>
                <a:gd name="adj1" fmla="val -85799"/>
              </a:avLst>
            </a:prstGeom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Curved Connector 19"/>
            <p:cNvCxnSpPr>
              <a:stCxn id="18" idx="1"/>
            </p:cNvCxnSpPr>
            <p:nvPr/>
          </p:nvCxnSpPr>
          <p:spPr>
            <a:xfrm rot="10800000">
              <a:off x="1371600" y="2819400"/>
              <a:ext cx="152400" cy="2362200"/>
            </a:xfrm>
            <a:prstGeom prst="curvedConnector3">
              <a:avLst>
                <a:gd name="adj1" fmla="val 250000"/>
              </a:avLst>
            </a:prstGeom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3410799" y="3821668"/>
              <a:ext cx="758178" cy="4041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Label</a:t>
              </a:r>
              <a:endParaRPr lang="en-US" dirty="0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005395" y="3810000"/>
              <a:ext cx="89960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smtClean="0"/>
                <a:t>Classify</a:t>
              </a:r>
              <a:endParaRPr lang="en-US" dirty="0"/>
            </a:p>
          </p:txBody>
        </p:sp>
        <p:cxnSp>
          <p:nvCxnSpPr>
            <p:cNvPr id="43" name="Curved Connector 42"/>
            <p:cNvCxnSpPr>
              <a:stCxn id="17" idx="3"/>
              <a:endCxn id="32" idx="0"/>
            </p:cNvCxnSpPr>
            <p:nvPr/>
          </p:nvCxnSpPr>
          <p:spPr>
            <a:xfrm>
              <a:off x="3466838" y="2819401"/>
              <a:ext cx="1945216" cy="205596"/>
            </a:xfrm>
            <a:prstGeom prst="curvedConnector2">
              <a:avLst/>
            </a:prstGeom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3" name="TextBox 22"/>
          <p:cNvSpPr txBox="1"/>
          <p:nvPr/>
        </p:nvSpPr>
        <p:spPr>
          <a:xfrm>
            <a:off x="228600" y="1219200"/>
            <a:ext cx="2895600" cy="369332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dirty="0" smtClean="0"/>
              <a:t>many users, many sessions</a:t>
            </a:r>
            <a:endParaRPr lang="en-US" dirty="0"/>
          </a:p>
        </p:txBody>
      </p:sp>
      <p:pic>
        <p:nvPicPr>
          <p:cNvPr id="24" name="Picture 12" descr="lo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72400" y="1447800"/>
            <a:ext cx="914400" cy="1032641"/>
          </a:xfrm>
          <a:prstGeom prst="rect">
            <a:avLst/>
          </a:prstGeom>
        </p:spPr>
      </p:pic>
      <p:pic>
        <p:nvPicPr>
          <p:cNvPr id="25" name="Picture 24" descr="lo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72400" y="2590800"/>
            <a:ext cx="914400" cy="1032641"/>
          </a:xfrm>
          <a:prstGeom prst="rect">
            <a:avLst/>
          </a:prstGeom>
        </p:spPr>
      </p:pic>
      <p:pic>
        <p:nvPicPr>
          <p:cNvPr id="26" name="Picture 25" descr="lo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72400" y="3733800"/>
            <a:ext cx="914400" cy="1032641"/>
          </a:xfrm>
          <a:prstGeom prst="rect">
            <a:avLst/>
          </a:prstGeom>
        </p:spPr>
      </p:pic>
      <p:pic>
        <p:nvPicPr>
          <p:cNvPr id="27" name="Picture 26" descr="lo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772400" y="4876800"/>
            <a:ext cx="914400" cy="1032641"/>
          </a:xfrm>
          <a:prstGeom prst="rect">
            <a:avLst/>
          </a:prstGeom>
        </p:spPr>
      </p:pic>
      <p:pic>
        <p:nvPicPr>
          <p:cNvPr id="28" name="Picture 27" descr="lo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1447800"/>
            <a:ext cx="914400" cy="1032641"/>
          </a:xfrm>
          <a:prstGeom prst="rect">
            <a:avLst/>
          </a:prstGeom>
        </p:spPr>
      </p:pic>
      <p:pic>
        <p:nvPicPr>
          <p:cNvPr id="29" name="Picture 28" descr="lo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2590800"/>
            <a:ext cx="914400" cy="1032641"/>
          </a:xfrm>
          <a:prstGeom prst="rect">
            <a:avLst/>
          </a:prstGeom>
        </p:spPr>
      </p:pic>
      <p:pic>
        <p:nvPicPr>
          <p:cNvPr id="30" name="Picture 29" descr="lo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3733800"/>
            <a:ext cx="914400" cy="1032641"/>
          </a:xfrm>
          <a:prstGeom prst="rect">
            <a:avLst/>
          </a:prstGeom>
        </p:spPr>
      </p:pic>
      <p:pic>
        <p:nvPicPr>
          <p:cNvPr id="31" name="Picture 30" descr="loop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05600" y="4876800"/>
            <a:ext cx="914400" cy="1032641"/>
          </a:xfrm>
          <a:prstGeom prst="rect">
            <a:avLst/>
          </a:prstGeom>
        </p:spPr>
      </p:pic>
      <p:sp>
        <p:nvSpPr>
          <p:cNvPr id="32" name="Rounded Rectangle 31"/>
          <p:cNvSpPr/>
          <p:nvPr/>
        </p:nvSpPr>
        <p:spPr>
          <a:xfrm>
            <a:off x="4495800" y="3276600"/>
            <a:ext cx="1295400" cy="762000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Label </a:t>
            </a:r>
            <a:r>
              <a:rPr lang="en-US" dirty="0" err="1" smtClean="0">
                <a:solidFill>
                  <a:schemeClr val="bg1"/>
                </a:solidFill>
              </a:rPr>
              <a:t>Regressor</a:t>
            </a:r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33" name="Curved Connector 32"/>
          <p:cNvCxnSpPr>
            <a:stCxn id="28" idx="1"/>
            <a:endCxn id="32" idx="3"/>
          </p:cNvCxnSpPr>
          <p:nvPr/>
        </p:nvCxnSpPr>
        <p:spPr>
          <a:xfrm rot="10800000" flipV="1">
            <a:off x="5791200" y="1964120"/>
            <a:ext cx="914400" cy="1693479"/>
          </a:xfrm>
          <a:prstGeom prst="curvedConnector3">
            <a:avLst>
              <a:gd name="adj1" fmla="val 50000"/>
            </a:avLst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urved Connector 33"/>
          <p:cNvCxnSpPr>
            <a:stCxn id="29" idx="1"/>
            <a:endCxn id="32" idx="3"/>
          </p:cNvCxnSpPr>
          <p:nvPr/>
        </p:nvCxnSpPr>
        <p:spPr>
          <a:xfrm rot="10800000" flipV="1">
            <a:off x="5791200" y="3107120"/>
            <a:ext cx="914400" cy="550479"/>
          </a:xfrm>
          <a:prstGeom prst="curvedConnector3">
            <a:avLst>
              <a:gd name="adj1" fmla="val 50000"/>
            </a:avLst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urved Connector 34"/>
          <p:cNvCxnSpPr>
            <a:stCxn id="30" idx="1"/>
            <a:endCxn id="32" idx="3"/>
          </p:cNvCxnSpPr>
          <p:nvPr/>
        </p:nvCxnSpPr>
        <p:spPr>
          <a:xfrm rot="10800000">
            <a:off x="5791200" y="3657601"/>
            <a:ext cx="914400" cy="592521"/>
          </a:xfrm>
          <a:prstGeom prst="curvedConnector3">
            <a:avLst>
              <a:gd name="adj1" fmla="val 50000"/>
            </a:avLst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urved Connector 35"/>
          <p:cNvCxnSpPr>
            <a:stCxn id="31" idx="1"/>
            <a:endCxn id="32" idx="3"/>
          </p:cNvCxnSpPr>
          <p:nvPr/>
        </p:nvCxnSpPr>
        <p:spPr>
          <a:xfrm rot="10800000">
            <a:off x="5791200" y="3657601"/>
            <a:ext cx="914400" cy="1735521"/>
          </a:xfrm>
          <a:prstGeom prst="curvedConnector3">
            <a:avLst>
              <a:gd name="adj1" fmla="val 50000"/>
            </a:avLst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urved Connector 36"/>
          <p:cNvCxnSpPr>
            <a:stCxn id="26" idx="1"/>
            <a:endCxn id="32" idx="3"/>
          </p:cNvCxnSpPr>
          <p:nvPr/>
        </p:nvCxnSpPr>
        <p:spPr>
          <a:xfrm rot="10800000">
            <a:off x="5791200" y="3657601"/>
            <a:ext cx="1981200" cy="592521"/>
          </a:xfrm>
          <a:prstGeom prst="curvedConnector3">
            <a:avLst>
              <a:gd name="adj1" fmla="val 50000"/>
            </a:avLst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Curved Connector 37"/>
          <p:cNvCxnSpPr>
            <a:stCxn id="27" idx="1"/>
            <a:endCxn id="32" idx="3"/>
          </p:cNvCxnSpPr>
          <p:nvPr/>
        </p:nvCxnSpPr>
        <p:spPr>
          <a:xfrm rot="10800000">
            <a:off x="5791200" y="3657601"/>
            <a:ext cx="1981200" cy="1735521"/>
          </a:xfrm>
          <a:prstGeom prst="curvedConnector3">
            <a:avLst>
              <a:gd name="adj1" fmla="val 50000"/>
            </a:avLst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urved Connector 38"/>
          <p:cNvCxnSpPr>
            <a:stCxn id="25" idx="1"/>
            <a:endCxn id="32" idx="3"/>
          </p:cNvCxnSpPr>
          <p:nvPr/>
        </p:nvCxnSpPr>
        <p:spPr>
          <a:xfrm rot="10800000" flipV="1">
            <a:off x="5791200" y="3107120"/>
            <a:ext cx="1981200" cy="550479"/>
          </a:xfrm>
          <a:prstGeom prst="curvedConnector3">
            <a:avLst>
              <a:gd name="adj1" fmla="val 50000"/>
            </a:avLst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urved Connector 39"/>
          <p:cNvCxnSpPr>
            <a:endCxn id="32" idx="3"/>
          </p:cNvCxnSpPr>
          <p:nvPr/>
        </p:nvCxnSpPr>
        <p:spPr>
          <a:xfrm rot="10800000" flipV="1">
            <a:off x="5791200" y="2040320"/>
            <a:ext cx="1981200" cy="1617279"/>
          </a:xfrm>
          <a:prstGeom prst="curvedConnector3">
            <a:avLst>
              <a:gd name="adj1" fmla="val 50000"/>
            </a:avLst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urved Connector 40"/>
          <p:cNvCxnSpPr>
            <a:stCxn id="32" idx="1"/>
            <a:endCxn id="18" idx="3"/>
          </p:cNvCxnSpPr>
          <p:nvPr/>
        </p:nvCxnSpPr>
        <p:spPr>
          <a:xfrm rot="10800000" flipV="1">
            <a:off x="3122506" y="3657600"/>
            <a:ext cx="1373295" cy="1589690"/>
          </a:xfrm>
          <a:prstGeom prst="curvedConnector3">
            <a:avLst>
              <a:gd name="adj1" fmla="val 50000"/>
            </a:avLst>
          </a:prstGeom>
          <a:ln w="254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4648200" y="23622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Behavior Features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38200" y="1915662"/>
            <a:ext cx="1219200" cy="337493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en-US" sz="1600" dirty="0" smtClean="0"/>
              <a:t>one session</a:t>
            </a:r>
            <a:endParaRPr lang="en-US" sz="1600" dirty="0"/>
          </a:p>
        </p:txBody>
      </p:sp>
      <p:sp>
        <p:nvSpPr>
          <p:cNvPr id="4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Predict Labels for Unlabeled Data</a:t>
            </a:r>
            <a:endParaRPr lang="en-US" dirty="0"/>
          </a:p>
        </p:txBody>
      </p:sp>
      <p:sp>
        <p:nvSpPr>
          <p:cNvPr id="42" name="TextBox 41"/>
          <p:cNvSpPr txBox="1"/>
          <p:nvPr/>
        </p:nvSpPr>
        <p:spPr>
          <a:xfrm>
            <a:off x="3581400" y="47244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dirty="0" smtClean="0">
                <a:latin typeface="Times New Roman"/>
                <a:cs typeface="Times New Roman"/>
              </a:rPr>
              <a:t>α</a:t>
            </a:r>
            <a:endParaRPr lang="en-US" sz="3600" dirty="0"/>
          </a:p>
        </p:txBody>
      </p:sp>
    </p:spTree>
  </p:cSld>
  <p:clrMapOvr>
    <a:masterClrMapping/>
  </p:clrMapOvr>
  <p:transition advTm="595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105"/>
          <p:cNvGrpSpPr/>
          <p:nvPr/>
        </p:nvGrpSpPr>
        <p:grpSpPr>
          <a:xfrm>
            <a:off x="4343400" y="2438399"/>
            <a:ext cx="1752600" cy="3733800"/>
            <a:chOff x="838200" y="3200400"/>
            <a:chExt cx="1828800" cy="2286000"/>
          </a:xfrm>
        </p:grpSpPr>
        <p:sp>
          <p:nvSpPr>
            <p:cNvPr id="34" name="Rectangle 33"/>
            <p:cNvSpPr/>
            <p:nvPr/>
          </p:nvSpPr>
          <p:spPr>
            <a:xfrm>
              <a:off x="838200" y="3200400"/>
              <a:ext cx="1828800" cy="2286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TextBox 35"/>
            <p:cNvSpPr txBox="1"/>
            <p:nvPr/>
          </p:nvSpPr>
          <p:spPr>
            <a:xfrm>
              <a:off x="838200" y="5250199"/>
              <a:ext cx="1662545" cy="236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Extract Features</a:t>
              </a:r>
              <a:endParaRPr lang="en-US" sz="1600" dirty="0"/>
            </a:p>
          </p:txBody>
        </p:sp>
      </p:grpSp>
      <p:grpSp>
        <p:nvGrpSpPr>
          <p:cNvPr id="30" name="Group 105"/>
          <p:cNvGrpSpPr/>
          <p:nvPr/>
        </p:nvGrpSpPr>
        <p:grpSpPr>
          <a:xfrm>
            <a:off x="2743200" y="2438400"/>
            <a:ext cx="1752600" cy="3733800"/>
            <a:chOff x="838200" y="3200400"/>
            <a:chExt cx="1828800" cy="2286000"/>
          </a:xfrm>
        </p:grpSpPr>
        <p:sp>
          <p:nvSpPr>
            <p:cNvPr id="31" name="Rectangle 30"/>
            <p:cNvSpPr/>
            <p:nvPr/>
          </p:nvSpPr>
          <p:spPr>
            <a:xfrm>
              <a:off x="838200" y="3200400"/>
              <a:ext cx="1828800" cy="2286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838200" y="5250199"/>
              <a:ext cx="1662545" cy="236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Extract Features</a:t>
              </a:r>
              <a:endParaRPr lang="en-US" sz="1600" dirty="0"/>
            </a:p>
          </p:txBody>
        </p:sp>
      </p:grpSp>
      <p:grpSp>
        <p:nvGrpSpPr>
          <p:cNvPr id="3" name="Group 105"/>
          <p:cNvGrpSpPr/>
          <p:nvPr/>
        </p:nvGrpSpPr>
        <p:grpSpPr>
          <a:xfrm>
            <a:off x="1066800" y="2438401"/>
            <a:ext cx="1752600" cy="3733800"/>
            <a:chOff x="838200" y="3200400"/>
            <a:chExt cx="1828800" cy="2286000"/>
          </a:xfrm>
        </p:grpSpPr>
        <p:sp>
          <p:nvSpPr>
            <p:cNvPr id="17" name="Rectangle 16"/>
            <p:cNvSpPr/>
            <p:nvPr/>
          </p:nvSpPr>
          <p:spPr>
            <a:xfrm>
              <a:off x="838200" y="3200400"/>
              <a:ext cx="1828800" cy="2286000"/>
            </a:xfrm>
            <a:prstGeom prst="rect">
              <a:avLst/>
            </a:prstGeom>
            <a:ln>
              <a:noFill/>
            </a:ln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838200" y="5250199"/>
              <a:ext cx="1662545" cy="23620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Extract Features</a:t>
              </a:r>
              <a:endParaRPr lang="en-US" sz="1600" dirty="0"/>
            </a:p>
          </p:txBody>
        </p:sp>
      </p:grpSp>
      <p:grpSp>
        <p:nvGrpSpPr>
          <p:cNvPr id="12" name="Group 14"/>
          <p:cNvGrpSpPr/>
          <p:nvPr/>
        </p:nvGrpSpPr>
        <p:grpSpPr>
          <a:xfrm>
            <a:off x="6172200" y="1981200"/>
            <a:ext cx="1981200" cy="3276601"/>
            <a:chOff x="6019800" y="2209799"/>
            <a:chExt cx="2133600" cy="3048001"/>
          </a:xfrm>
        </p:grpSpPr>
        <p:sp>
          <p:nvSpPr>
            <p:cNvPr id="13" name="Rectangle 12"/>
            <p:cNvSpPr/>
            <p:nvPr/>
          </p:nvSpPr>
          <p:spPr>
            <a:xfrm>
              <a:off x="6019800" y="2209800"/>
              <a:ext cx="2133600" cy="30480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6019800" y="2209799"/>
              <a:ext cx="1042256" cy="338554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r>
                <a:rPr lang="en-US" sz="1600" dirty="0" smtClean="0"/>
                <a:t>Labels</a:t>
              </a:r>
              <a:endParaRPr lang="en-US" sz="1600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the Label </a:t>
            </a:r>
            <a:r>
              <a:rPr lang="en-US" dirty="0" err="1" smtClean="0"/>
              <a:t>Regressor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219200" y="2590800"/>
            <a:ext cx="1447800" cy="2438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Step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895600" y="2590800"/>
            <a:ext cx="1447800" cy="2438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Step 2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981236" y="3657600"/>
            <a:ext cx="3433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…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495800" y="2590800"/>
            <a:ext cx="1447800" cy="2438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Step 2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6400800" y="2590800"/>
            <a:ext cx="1447800" cy="2438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Step n</a:t>
            </a:r>
            <a:endParaRPr lang="en-US" dirty="0"/>
          </a:p>
        </p:txBody>
      </p:sp>
      <p:pic>
        <p:nvPicPr>
          <p:cNvPr id="40" name="Picture 39" descr="smart_browser_1.1_0001.jpg"/>
          <p:cNvPicPr>
            <a:picLocks noChangeAspect="1"/>
          </p:cNvPicPr>
          <p:nvPr/>
        </p:nvPicPr>
        <p:blipFill>
          <a:blip r:embed="rId3"/>
          <a:srcRect l="2941" t="16197" r="75339" b="32293"/>
          <a:stretch>
            <a:fillRect/>
          </a:stretch>
        </p:blipFill>
        <p:spPr>
          <a:xfrm>
            <a:off x="6400800" y="2590800"/>
            <a:ext cx="1447800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1" name="TextBox 40"/>
          <p:cNvSpPr txBox="1"/>
          <p:nvPr/>
        </p:nvSpPr>
        <p:spPr>
          <a:xfrm>
            <a:off x="6629400" y="3581400"/>
            <a:ext cx="98879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Step n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42" name="Picture 41" descr="smart_browser_1.1_0002.jpg"/>
          <p:cNvPicPr>
            <a:picLocks noChangeAspect="1"/>
          </p:cNvPicPr>
          <p:nvPr/>
        </p:nvPicPr>
        <p:blipFill>
          <a:blip r:embed="rId4"/>
          <a:srcRect l="3621" t="43461" r="74661" b="5031"/>
          <a:stretch>
            <a:fillRect/>
          </a:stretch>
        </p:blipFill>
        <p:spPr>
          <a:xfrm>
            <a:off x="1219200" y="2590800"/>
            <a:ext cx="1447800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29" name="TextBox 28"/>
          <p:cNvSpPr txBox="1"/>
          <p:nvPr/>
        </p:nvSpPr>
        <p:spPr>
          <a:xfrm>
            <a:off x="1447800" y="3581400"/>
            <a:ext cx="979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Step 1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43" name="Content Placeholder 3" descr="smart_browser_1.1_0003.jpg"/>
          <p:cNvPicPr>
            <a:picLocks noGrp="1" noChangeAspect="1"/>
          </p:cNvPicPr>
          <p:nvPr>
            <p:ph idx="1"/>
          </p:nvPr>
        </p:nvPicPr>
        <p:blipFill>
          <a:blip r:embed="rId5"/>
          <a:srcRect l="3786" t="18520" r="73496" b="27605"/>
          <a:stretch>
            <a:fillRect/>
          </a:stretch>
        </p:blipFill>
        <p:spPr>
          <a:xfrm>
            <a:off x="2895600" y="2590800"/>
            <a:ext cx="1447800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5" name="TextBox 34"/>
          <p:cNvSpPr txBox="1"/>
          <p:nvPr/>
        </p:nvSpPr>
        <p:spPr>
          <a:xfrm>
            <a:off x="3124200" y="3581400"/>
            <a:ext cx="979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Step 2</a:t>
            </a:r>
            <a:endParaRPr lang="en-US" sz="2400" b="1" dirty="0">
              <a:solidFill>
                <a:schemeClr val="bg1"/>
              </a:solidFill>
            </a:endParaRPr>
          </a:p>
        </p:txBody>
      </p:sp>
      <p:pic>
        <p:nvPicPr>
          <p:cNvPr id="44" name="Picture 43" descr="smart_browser_1.1_0001.jpg"/>
          <p:cNvPicPr>
            <a:picLocks noChangeAspect="1"/>
          </p:cNvPicPr>
          <p:nvPr/>
        </p:nvPicPr>
        <p:blipFill>
          <a:blip r:embed="rId3"/>
          <a:srcRect l="2941" t="38733" r="75339" b="9757"/>
          <a:stretch>
            <a:fillRect/>
          </a:stretch>
        </p:blipFill>
        <p:spPr>
          <a:xfrm>
            <a:off x="4495800" y="2590800"/>
            <a:ext cx="1447800" cy="24384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38" name="TextBox 37"/>
          <p:cNvSpPr txBox="1"/>
          <p:nvPr/>
        </p:nvSpPr>
        <p:spPr>
          <a:xfrm>
            <a:off x="4724400" y="3581400"/>
            <a:ext cx="97917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Step 3</a:t>
            </a:r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10" name="Explosion 2 9"/>
          <p:cNvSpPr/>
          <p:nvPr/>
        </p:nvSpPr>
        <p:spPr>
          <a:xfrm>
            <a:off x="5105400" y="2438400"/>
            <a:ext cx="4495800" cy="2438400"/>
          </a:xfrm>
          <a:prstGeom prst="irregularSeal2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User Applies some operation on files</a:t>
            </a:r>
            <a:endParaRPr lang="en-US" dirty="0"/>
          </a:p>
        </p:txBody>
      </p:sp>
    </p:spTree>
    <p:custDataLst>
      <p:tags r:id="rId1"/>
    </p:custDataLst>
  </p:cSld>
  <p:clrMapOvr>
    <a:masterClrMapping/>
  </p:clrMapOvr>
  <p:transition advTm="4211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Lots of labeled data!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/>
              <a:t>m</a:t>
            </a:r>
            <a:r>
              <a:rPr lang="en-US" dirty="0" smtClean="0"/>
              <a:t> files, </a:t>
            </a:r>
            <a:r>
              <a:rPr lang="en-US" i="1" dirty="0" smtClean="0"/>
              <a:t>n</a:t>
            </a:r>
            <a:r>
              <a:rPr lang="en-US" dirty="0" smtClean="0"/>
              <a:t> steps, </a:t>
            </a:r>
            <a:r>
              <a:rPr lang="en-US" i="1" dirty="0" smtClean="0"/>
              <a:t>j</a:t>
            </a:r>
            <a:r>
              <a:rPr lang="en-US" dirty="0" smtClean="0"/>
              <a:t> tasks, </a:t>
            </a:r>
            <a:r>
              <a:rPr lang="en-US" i="1" dirty="0" smtClean="0"/>
              <a:t>k</a:t>
            </a:r>
            <a:r>
              <a:rPr lang="en-US" dirty="0" smtClean="0"/>
              <a:t> users</a:t>
            </a:r>
          </a:p>
          <a:p>
            <a:endParaRPr lang="en-US" dirty="0" smtClean="0"/>
          </a:p>
          <a:p>
            <a:r>
              <a:rPr lang="en-US" dirty="0" smtClean="0"/>
              <a:t>Produces                        labeled examples</a:t>
            </a:r>
          </a:p>
          <a:p>
            <a:endParaRPr lang="en-US" dirty="0" smtClean="0"/>
          </a:p>
          <a:p>
            <a:r>
              <a:rPr lang="en-US" dirty="0" smtClean="0"/>
              <a:t>Plenty of data available for LR!</a:t>
            </a:r>
          </a:p>
          <a:p>
            <a:pPr lvl="1"/>
            <a:r>
              <a:rPr lang="en-US" dirty="0" smtClean="0"/>
              <a:t>No need to manually label</a:t>
            </a:r>
          </a:p>
          <a:p>
            <a:pPr lvl="1"/>
            <a:r>
              <a:rPr lang="en-US" dirty="0" smtClean="0"/>
              <a:t>Personalization</a:t>
            </a:r>
          </a:p>
          <a:p>
            <a:pPr lvl="1"/>
            <a:endParaRPr lang="en-US" dirty="0" smtClean="0"/>
          </a:p>
          <a:p>
            <a:endParaRPr lang="en-US" i="1" dirty="0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2438400" y="2743200"/>
          <a:ext cx="2206625" cy="722313"/>
        </p:xfrm>
        <a:graphic>
          <a:graphicData uri="http://schemas.openxmlformats.org/presentationml/2006/ole">
            <p:oleObj spid="_x0000_s1026" name="Equation" r:id="rId4" imgW="571320" imgH="203040" progId="Equation.3">
              <p:embed/>
            </p:oleObj>
          </a:graphicData>
        </a:graphic>
      </p:graphicFrame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533400" cy="190500"/>
          </a:xfrm>
          <a:prstGeom prst="rect">
            <a:avLst/>
          </a:prstGeom>
          <a:noFill/>
        </p:spPr>
      </p:pic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533400" cy="190500"/>
          </a:xfrm>
          <a:prstGeom prst="rect">
            <a:avLst/>
          </a:prstGeom>
          <a:noFill/>
        </p:spPr>
      </p:pic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533400" cy="190500"/>
          </a:xfrm>
          <a:prstGeom prst="rect">
            <a:avLst/>
          </a:prstGeom>
          <a:noFill/>
        </p:spPr>
      </p:pic>
    </p:spTree>
  </p:cSld>
  <p:clrMapOvr>
    <a:masterClrMapping/>
  </p:clrMapOvr>
  <p:transition advTm="42870"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Training Selection Classifier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2362200"/>
            <a:ext cx="5715000" cy="3048000"/>
          </a:xfrm>
        </p:spPr>
        <p:txBody>
          <a:bodyPr>
            <a:normAutofit/>
          </a:bodyPr>
          <a:lstStyle/>
          <a:p>
            <a:r>
              <a:rPr lang="en-US" dirty="0" smtClean="0"/>
              <a:t>Explicit Labels</a:t>
            </a:r>
          </a:p>
          <a:p>
            <a:r>
              <a:rPr lang="en-US" dirty="0" smtClean="0"/>
              <a:t>Implicit Labels</a:t>
            </a:r>
          </a:p>
          <a:p>
            <a:pPr lvl="1"/>
            <a:r>
              <a:rPr lang="en-US" dirty="0" smtClean="0"/>
              <a:t>Label </a:t>
            </a:r>
            <a:r>
              <a:rPr lang="en-US" dirty="0" err="1" smtClean="0"/>
              <a:t>Regressor</a:t>
            </a:r>
            <a:r>
              <a:rPr lang="en-US" dirty="0" smtClean="0"/>
              <a:t> produces a label and a weight/confidence</a:t>
            </a:r>
          </a:p>
          <a:p>
            <a:pPr lvl="1"/>
            <a:r>
              <a:rPr lang="en-US" dirty="0" smtClean="0"/>
              <a:t>Weight modulated by </a:t>
            </a:r>
          </a:p>
          <a:p>
            <a:pPr lvl="1"/>
            <a:endParaRPr lang="en-US" dirty="0" smtClean="0"/>
          </a:p>
        </p:txBody>
      </p:sp>
      <p:grpSp>
        <p:nvGrpSpPr>
          <p:cNvPr id="16" name="Group 15"/>
          <p:cNvGrpSpPr/>
          <p:nvPr/>
        </p:nvGrpSpPr>
        <p:grpSpPr>
          <a:xfrm>
            <a:off x="6553200" y="2057400"/>
            <a:ext cx="2057400" cy="3505200"/>
            <a:chOff x="6477000" y="1600200"/>
            <a:chExt cx="2057400" cy="3505200"/>
          </a:xfrm>
        </p:grpSpPr>
        <p:grpSp>
          <p:nvGrpSpPr>
            <p:cNvPr id="4" name="Group 22"/>
            <p:cNvGrpSpPr/>
            <p:nvPr/>
          </p:nvGrpSpPr>
          <p:grpSpPr>
            <a:xfrm>
              <a:off x="6477000" y="1600200"/>
              <a:ext cx="2057400" cy="2362200"/>
              <a:chOff x="990600" y="2133600"/>
              <a:chExt cx="2935084" cy="3657600"/>
            </a:xfrm>
          </p:grpSpPr>
          <p:pic>
            <p:nvPicPr>
              <p:cNvPr id="5" name="Picture 6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371600" y="2133600"/>
                <a:ext cx="2095237" cy="1371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6" name="Rounded Rectangle 5"/>
              <p:cNvSpPr/>
              <p:nvPr/>
            </p:nvSpPr>
            <p:spPr>
              <a:xfrm>
                <a:off x="1524000" y="4572000"/>
                <a:ext cx="1676400" cy="12192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1200" smtClean="0"/>
                  <a:t>Selection Classifier</a:t>
                </a:r>
                <a:endParaRPr lang="en-US" dirty="0"/>
              </a:p>
            </p:txBody>
          </p:sp>
          <p:cxnSp>
            <p:nvCxnSpPr>
              <p:cNvPr id="7" name="Curved Connector 6"/>
              <p:cNvCxnSpPr>
                <a:stCxn id="5" idx="3"/>
                <a:endCxn id="6" idx="3"/>
              </p:cNvCxnSpPr>
              <p:nvPr/>
            </p:nvCxnSpPr>
            <p:spPr>
              <a:xfrm flipH="1">
                <a:off x="3200400" y="2819400"/>
                <a:ext cx="266437" cy="2362200"/>
              </a:xfrm>
              <a:prstGeom prst="curvedConnector3">
                <a:avLst>
                  <a:gd name="adj1" fmla="val -85799"/>
                </a:avLst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8" name="Curved Connector 7"/>
              <p:cNvCxnSpPr>
                <a:stCxn id="6" idx="1"/>
                <a:endCxn id="5" idx="1"/>
              </p:cNvCxnSpPr>
              <p:nvPr/>
            </p:nvCxnSpPr>
            <p:spPr>
              <a:xfrm rot="10800000">
                <a:off x="1371600" y="2819400"/>
                <a:ext cx="152400" cy="2362200"/>
              </a:xfrm>
              <a:prstGeom prst="curvedConnector3">
                <a:avLst>
                  <a:gd name="adj1" fmla="val 250000"/>
                </a:avLst>
              </a:prstGeom>
              <a:ln>
                <a:tailEnd type="arrow"/>
              </a:ln>
            </p:spPr>
            <p:style>
              <a:lnRef idx="2">
                <a:schemeClr val="dk1"/>
              </a:lnRef>
              <a:fillRef idx="0">
                <a:schemeClr val="dk1"/>
              </a:fillRef>
              <a:effectRef idx="1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9" name="TextBox 8"/>
              <p:cNvSpPr txBox="1"/>
              <p:nvPr/>
            </p:nvSpPr>
            <p:spPr>
              <a:xfrm>
                <a:off x="3410799" y="3821668"/>
                <a:ext cx="514885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Label</a:t>
                </a:r>
                <a:endParaRPr lang="en-US" dirty="0"/>
              </a:p>
            </p:txBody>
          </p:sp>
          <p:sp>
            <p:nvSpPr>
              <p:cNvPr id="10" name="TextBox 9"/>
              <p:cNvSpPr txBox="1"/>
              <p:nvPr/>
            </p:nvSpPr>
            <p:spPr>
              <a:xfrm>
                <a:off x="990600" y="3810000"/>
                <a:ext cx="648704" cy="27699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200" dirty="0" smtClean="0"/>
                  <a:t>Classify</a:t>
                </a:r>
                <a:endParaRPr lang="en-US" dirty="0"/>
              </a:p>
            </p:txBody>
          </p:sp>
        </p:grpSp>
        <p:sp>
          <p:nvSpPr>
            <p:cNvPr id="11" name="Rounded Rectangle 10"/>
            <p:cNvSpPr/>
            <p:nvPr/>
          </p:nvSpPr>
          <p:spPr>
            <a:xfrm>
              <a:off x="6858000" y="4343400"/>
              <a:ext cx="1219200" cy="76200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200" dirty="0" smtClean="0">
                  <a:solidFill>
                    <a:schemeClr val="bg1"/>
                  </a:solidFill>
                </a:rPr>
                <a:t>Label </a:t>
              </a:r>
              <a:r>
                <a:rPr lang="en-US" sz="1200" dirty="0" err="1" smtClean="0">
                  <a:solidFill>
                    <a:schemeClr val="bg1"/>
                  </a:solidFill>
                </a:rPr>
                <a:t>Regressor</a:t>
              </a:r>
              <a:endParaRPr lang="en-US" sz="1200" dirty="0">
                <a:solidFill>
                  <a:schemeClr val="bg1"/>
                </a:solidFill>
              </a:endParaRPr>
            </a:p>
          </p:txBody>
        </p:sp>
        <p:cxnSp>
          <p:nvCxnSpPr>
            <p:cNvPr id="12" name="Curved Connector 11"/>
            <p:cNvCxnSpPr>
              <a:stCxn id="11" idx="3"/>
              <a:endCxn id="6" idx="3"/>
            </p:cNvCxnSpPr>
            <p:nvPr/>
          </p:nvCxnSpPr>
          <p:spPr>
            <a:xfrm flipH="1" flipV="1">
              <a:off x="8025999" y="3568700"/>
              <a:ext cx="51201" cy="1155700"/>
            </a:xfrm>
            <a:prstGeom prst="curvedConnector3">
              <a:avLst>
                <a:gd name="adj1" fmla="val -446476"/>
              </a:avLst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5" name="TextBox 14"/>
          <p:cNvSpPr txBox="1"/>
          <p:nvPr/>
        </p:nvSpPr>
        <p:spPr>
          <a:xfrm>
            <a:off x="4495800" y="4382869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dirty="0" smtClean="0">
                <a:latin typeface="Times New Roman"/>
                <a:cs typeface="Times New Roman"/>
              </a:rPr>
              <a:t>α</a:t>
            </a:r>
            <a:endParaRPr lang="en-US" sz="3600" dirty="0"/>
          </a:p>
        </p:txBody>
      </p:sp>
      <p:sp>
        <p:nvSpPr>
          <p:cNvPr id="17" name="TextBox 16"/>
          <p:cNvSpPr txBox="1"/>
          <p:nvPr/>
        </p:nvSpPr>
        <p:spPr>
          <a:xfrm>
            <a:off x="8458200" y="4267200"/>
            <a:ext cx="76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l-GR" sz="3600" dirty="0" smtClean="0">
                <a:latin typeface="Times New Roman"/>
                <a:cs typeface="Times New Roman"/>
              </a:rPr>
              <a:t>α</a:t>
            </a:r>
            <a:endParaRPr lang="en-US" sz="3600" dirty="0"/>
          </a:p>
        </p:txBody>
      </p:sp>
    </p:spTree>
  </p:cSld>
  <p:clrMapOvr>
    <a:masterClrMapping/>
  </p:clrMapOvr>
  <p:transition advTm="33810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Our Method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5486400" cy="53340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chemeClr val="accent1"/>
                </a:solidFill>
              </a:rPr>
              <a:t>Label </a:t>
            </a:r>
            <a:r>
              <a:rPr lang="en-US" dirty="0" err="1" smtClean="0">
                <a:solidFill>
                  <a:schemeClr val="accent1"/>
                </a:solidFill>
              </a:rPr>
              <a:t>Regressor</a:t>
            </a:r>
            <a:endParaRPr lang="en-US" dirty="0" smtClean="0">
              <a:solidFill>
                <a:schemeClr val="accent1"/>
              </a:solidFill>
            </a:endParaRPr>
          </a:p>
          <a:p>
            <a:pPr lvl="1"/>
            <a:r>
              <a:rPr lang="en-US" dirty="0" smtClean="0"/>
              <a:t>Features based on User’s Behavior </a:t>
            </a:r>
          </a:p>
          <a:p>
            <a:pPr lvl="1"/>
            <a:r>
              <a:rPr lang="en-US" dirty="0" smtClean="0"/>
              <a:t>Makes </a:t>
            </a:r>
            <a:r>
              <a:rPr lang="en-US" b="1" dirty="0" smtClean="0">
                <a:solidFill>
                  <a:schemeClr val="accent1"/>
                </a:solidFill>
              </a:rPr>
              <a:t>weighted predictions</a:t>
            </a:r>
          </a:p>
          <a:p>
            <a:pPr lvl="1"/>
            <a:r>
              <a:rPr lang="en-US" dirty="0" smtClean="0"/>
              <a:t>Trained on </a:t>
            </a:r>
            <a:r>
              <a:rPr lang="en-US" b="1" dirty="0" smtClean="0">
                <a:solidFill>
                  <a:schemeClr val="accent1"/>
                </a:solidFill>
              </a:rPr>
              <a:t>historical data</a:t>
            </a:r>
            <a:endParaRPr lang="en-US" dirty="0" smtClean="0"/>
          </a:p>
          <a:p>
            <a:r>
              <a:rPr lang="en-US" dirty="0" smtClean="0">
                <a:solidFill>
                  <a:schemeClr val="accent1"/>
                </a:solidFill>
              </a:rPr>
              <a:t>Selection Classifier</a:t>
            </a:r>
          </a:p>
          <a:p>
            <a:pPr lvl="1"/>
            <a:r>
              <a:rPr lang="en-US" dirty="0" smtClean="0"/>
              <a:t>Predicts which items to select</a:t>
            </a:r>
          </a:p>
          <a:p>
            <a:pPr lvl="1"/>
            <a:r>
              <a:rPr lang="en-US" dirty="0" smtClean="0"/>
              <a:t>Trained on:</a:t>
            </a:r>
          </a:p>
          <a:p>
            <a:pPr lvl="2"/>
            <a:r>
              <a:rPr lang="en-US" dirty="0" smtClean="0"/>
              <a:t>User’s </a:t>
            </a:r>
            <a:r>
              <a:rPr lang="en-US" b="1" dirty="0" smtClean="0">
                <a:solidFill>
                  <a:schemeClr val="accent1"/>
                </a:solidFill>
              </a:rPr>
              <a:t>explicit</a:t>
            </a:r>
            <a:r>
              <a:rPr lang="en-US" dirty="0" smtClean="0"/>
              <a:t> examples</a:t>
            </a:r>
          </a:p>
          <a:p>
            <a:pPr lvl="2"/>
            <a:r>
              <a:rPr lang="en-US" dirty="0" smtClean="0"/>
              <a:t>Modulated predictions from Label </a:t>
            </a:r>
            <a:r>
              <a:rPr lang="en-US" dirty="0" err="1" smtClean="0"/>
              <a:t>Regressor</a:t>
            </a:r>
            <a:endParaRPr lang="en-US" dirty="0" smtClean="0"/>
          </a:p>
        </p:txBody>
      </p:sp>
      <p:grpSp>
        <p:nvGrpSpPr>
          <p:cNvPr id="46" name="Group 45"/>
          <p:cNvGrpSpPr/>
          <p:nvPr/>
        </p:nvGrpSpPr>
        <p:grpSpPr>
          <a:xfrm>
            <a:off x="5486400" y="1676400"/>
            <a:ext cx="3248526" cy="2286000"/>
            <a:chOff x="228600" y="1219200"/>
            <a:chExt cx="8686800" cy="4953000"/>
          </a:xfrm>
        </p:grpSpPr>
        <p:sp>
          <p:nvSpPr>
            <p:cNvPr id="5" name="Rectangle 4"/>
            <p:cNvSpPr/>
            <p:nvPr/>
          </p:nvSpPr>
          <p:spPr>
            <a:xfrm>
              <a:off x="228600" y="1219200"/>
              <a:ext cx="8686800" cy="4953000"/>
            </a:xfrm>
            <a:prstGeom prst="rect">
              <a:avLst/>
            </a:prstGeom>
            <a:ln w="254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l-GR" dirty="0" smtClean="0">
                  <a:latin typeface="Times New Roman"/>
                  <a:cs typeface="Times New Roman"/>
                </a:rPr>
                <a:t>α</a:t>
              </a:r>
              <a:endParaRPr lang="en-US" dirty="0"/>
            </a:p>
          </p:txBody>
        </p:sp>
        <p:pic>
          <p:nvPicPr>
            <p:cNvPr id="6" name="Picture 5" descr="loop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72400" y="1676400"/>
              <a:ext cx="914400" cy="1032641"/>
            </a:xfrm>
            <a:prstGeom prst="rect">
              <a:avLst/>
            </a:prstGeom>
          </p:spPr>
        </p:pic>
        <p:pic>
          <p:nvPicPr>
            <p:cNvPr id="7" name="Picture 6" descr="loop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72400" y="2819400"/>
              <a:ext cx="914400" cy="1032641"/>
            </a:xfrm>
            <a:prstGeom prst="rect">
              <a:avLst/>
            </a:prstGeom>
          </p:spPr>
        </p:pic>
        <p:pic>
          <p:nvPicPr>
            <p:cNvPr id="8" name="Picture 7" descr="loop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72400" y="3962400"/>
              <a:ext cx="914400" cy="1032641"/>
            </a:xfrm>
            <a:prstGeom prst="rect">
              <a:avLst/>
            </a:prstGeom>
          </p:spPr>
        </p:pic>
        <p:pic>
          <p:nvPicPr>
            <p:cNvPr id="9" name="Picture 8" descr="loop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72400" y="5105400"/>
              <a:ext cx="914400" cy="1032641"/>
            </a:xfrm>
            <a:prstGeom prst="rect">
              <a:avLst/>
            </a:prstGeom>
          </p:spPr>
        </p:pic>
        <p:pic>
          <p:nvPicPr>
            <p:cNvPr id="10" name="Picture 9" descr="loop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600" y="1676400"/>
              <a:ext cx="914400" cy="1032641"/>
            </a:xfrm>
            <a:prstGeom prst="rect">
              <a:avLst/>
            </a:prstGeom>
          </p:spPr>
        </p:pic>
        <p:pic>
          <p:nvPicPr>
            <p:cNvPr id="11" name="Picture 10" descr="loop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600" y="2819400"/>
              <a:ext cx="914400" cy="1032641"/>
            </a:xfrm>
            <a:prstGeom prst="rect">
              <a:avLst/>
            </a:prstGeom>
          </p:spPr>
        </p:pic>
        <p:pic>
          <p:nvPicPr>
            <p:cNvPr id="12" name="Picture 11" descr="loop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600" y="3962400"/>
              <a:ext cx="914400" cy="1032641"/>
            </a:xfrm>
            <a:prstGeom prst="rect">
              <a:avLst/>
            </a:prstGeom>
          </p:spPr>
        </p:pic>
        <p:pic>
          <p:nvPicPr>
            <p:cNvPr id="13" name="Picture 12" descr="loop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600" y="5105400"/>
              <a:ext cx="914400" cy="1032641"/>
            </a:xfrm>
            <a:prstGeom prst="rect">
              <a:avLst/>
            </a:prstGeom>
          </p:spPr>
        </p:pic>
        <p:sp>
          <p:nvSpPr>
            <p:cNvPr id="14" name="Rectangle 13"/>
            <p:cNvSpPr/>
            <p:nvPr/>
          </p:nvSpPr>
          <p:spPr>
            <a:xfrm>
              <a:off x="838200" y="1905000"/>
              <a:ext cx="3272659" cy="4038600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15" name="Group 22"/>
            <p:cNvGrpSpPr/>
            <p:nvPr/>
          </p:nvGrpSpPr>
          <p:grpSpPr>
            <a:xfrm>
              <a:off x="1116724" y="2462048"/>
              <a:ext cx="4026776" cy="3342290"/>
              <a:chOff x="1005395" y="2133600"/>
              <a:chExt cx="4406660" cy="3657600"/>
            </a:xfrm>
          </p:grpSpPr>
          <p:pic>
            <p:nvPicPr>
              <p:cNvPr id="16" name="Picture 6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1371600" y="2133600"/>
                <a:ext cx="2095237" cy="1371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17" name="Rounded Rectangle 16"/>
              <p:cNvSpPr/>
              <p:nvPr/>
            </p:nvSpPr>
            <p:spPr>
              <a:xfrm>
                <a:off x="1524000" y="4572000"/>
                <a:ext cx="1676400" cy="1219200"/>
              </a:xfrm>
              <a:prstGeom prst="round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 smtClean="0"/>
              </a:p>
            </p:txBody>
          </p:sp>
          <p:cxnSp>
            <p:nvCxnSpPr>
              <p:cNvPr id="18" name="Curved Connector 17"/>
              <p:cNvCxnSpPr>
                <a:endCxn id="17" idx="3"/>
              </p:cNvCxnSpPr>
              <p:nvPr/>
            </p:nvCxnSpPr>
            <p:spPr>
              <a:xfrm flipH="1">
                <a:off x="3200400" y="2819400"/>
                <a:ext cx="266437" cy="2362200"/>
              </a:xfrm>
              <a:prstGeom prst="curvedConnector3">
                <a:avLst>
                  <a:gd name="adj1" fmla="val -85799"/>
                </a:avLst>
              </a:prstGeom>
              <a:ln w="2540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Curved Connector 18"/>
              <p:cNvCxnSpPr>
                <a:stCxn id="17" idx="1"/>
              </p:cNvCxnSpPr>
              <p:nvPr/>
            </p:nvCxnSpPr>
            <p:spPr>
              <a:xfrm rot="10800000">
                <a:off x="1371600" y="2819400"/>
                <a:ext cx="152400" cy="2362200"/>
              </a:xfrm>
              <a:prstGeom prst="curvedConnector3">
                <a:avLst>
                  <a:gd name="adj1" fmla="val 250000"/>
                </a:avLst>
              </a:prstGeom>
              <a:ln w="2540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0" name="TextBox 19"/>
              <p:cNvSpPr txBox="1"/>
              <p:nvPr/>
            </p:nvSpPr>
            <p:spPr>
              <a:xfrm>
                <a:off x="3410799" y="3821668"/>
                <a:ext cx="202158" cy="4041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dirty="0"/>
              </a:p>
            </p:txBody>
          </p:sp>
          <p:sp>
            <p:nvSpPr>
              <p:cNvPr id="21" name="TextBox 20"/>
              <p:cNvSpPr txBox="1"/>
              <p:nvPr/>
            </p:nvSpPr>
            <p:spPr>
              <a:xfrm>
                <a:off x="1005395" y="3810000"/>
                <a:ext cx="202158" cy="4041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en-US" dirty="0"/>
              </a:p>
            </p:txBody>
          </p:sp>
          <p:cxnSp>
            <p:nvCxnSpPr>
              <p:cNvPr id="22" name="Curved Connector 42"/>
              <p:cNvCxnSpPr>
                <a:stCxn id="16" idx="3"/>
                <a:endCxn id="32" idx="0"/>
              </p:cNvCxnSpPr>
              <p:nvPr/>
            </p:nvCxnSpPr>
            <p:spPr>
              <a:xfrm>
                <a:off x="3466838" y="2819401"/>
                <a:ext cx="1945217" cy="372373"/>
              </a:xfrm>
              <a:prstGeom prst="curvedConnector2">
                <a:avLst/>
              </a:prstGeom>
              <a:ln w="25400">
                <a:solidFill>
                  <a:schemeClr val="bg1"/>
                </a:solidFill>
                <a:tailEnd type="arrow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TextBox 22"/>
            <p:cNvSpPr txBox="1"/>
            <p:nvPr/>
          </p:nvSpPr>
          <p:spPr>
            <a:xfrm>
              <a:off x="228600" y="1219200"/>
              <a:ext cx="2895600" cy="369332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endParaRPr lang="en-US" dirty="0"/>
            </a:p>
          </p:txBody>
        </p:sp>
        <p:pic>
          <p:nvPicPr>
            <p:cNvPr id="24" name="Picture 12" descr="loop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72400" y="1676400"/>
              <a:ext cx="914400" cy="1032641"/>
            </a:xfrm>
            <a:prstGeom prst="rect">
              <a:avLst/>
            </a:prstGeom>
          </p:spPr>
        </p:pic>
        <p:pic>
          <p:nvPicPr>
            <p:cNvPr id="25" name="Picture 24" descr="loop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72400" y="2819400"/>
              <a:ext cx="914400" cy="1032641"/>
            </a:xfrm>
            <a:prstGeom prst="rect">
              <a:avLst/>
            </a:prstGeom>
          </p:spPr>
        </p:pic>
        <p:pic>
          <p:nvPicPr>
            <p:cNvPr id="26" name="Picture 25" descr="loop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72400" y="3962400"/>
              <a:ext cx="914400" cy="1032641"/>
            </a:xfrm>
            <a:prstGeom prst="rect">
              <a:avLst/>
            </a:prstGeom>
          </p:spPr>
        </p:pic>
        <p:pic>
          <p:nvPicPr>
            <p:cNvPr id="27" name="Picture 26" descr="loop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72400" y="5105400"/>
              <a:ext cx="914400" cy="1032641"/>
            </a:xfrm>
            <a:prstGeom prst="rect">
              <a:avLst/>
            </a:prstGeom>
          </p:spPr>
        </p:pic>
        <p:pic>
          <p:nvPicPr>
            <p:cNvPr id="28" name="Picture 27" descr="loop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600" y="1676400"/>
              <a:ext cx="914400" cy="1032641"/>
            </a:xfrm>
            <a:prstGeom prst="rect">
              <a:avLst/>
            </a:prstGeom>
          </p:spPr>
        </p:pic>
        <p:pic>
          <p:nvPicPr>
            <p:cNvPr id="29" name="Picture 28" descr="loop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600" y="2819400"/>
              <a:ext cx="914400" cy="1032641"/>
            </a:xfrm>
            <a:prstGeom prst="rect">
              <a:avLst/>
            </a:prstGeom>
          </p:spPr>
        </p:pic>
        <p:pic>
          <p:nvPicPr>
            <p:cNvPr id="30" name="Picture 29" descr="loop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600" y="3962400"/>
              <a:ext cx="914400" cy="1032641"/>
            </a:xfrm>
            <a:prstGeom prst="rect">
              <a:avLst/>
            </a:prstGeom>
          </p:spPr>
        </p:pic>
        <p:pic>
          <p:nvPicPr>
            <p:cNvPr id="31" name="Picture 30" descr="loop.pn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705600" y="5105400"/>
              <a:ext cx="914400" cy="1032641"/>
            </a:xfrm>
            <a:prstGeom prst="rect">
              <a:avLst/>
            </a:prstGeom>
          </p:spPr>
        </p:pic>
        <p:sp>
          <p:nvSpPr>
            <p:cNvPr id="32" name="Rounded Rectangle 31"/>
            <p:cNvSpPr/>
            <p:nvPr/>
          </p:nvSpPr>
          <p:spPr>
            <a:xfrm>
              <a:off x="4495800" y="3429000"/>
              <a:ext cx="1295400" cy="762000"/>
            </a:xfrm>
            <a:prstGeom prst="roundRect">
              <a:avLst/>
            </a:prstGeom>
            <a:solidFill>
              <a:schemeClr val="accent3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/>
                </a:solidFill>
              </a:endParaRPr>
            </a:p>
          </p:txBody>
        </p:sp>
        <p:cxnSp>
          <p:nvCxnSpPr>
            <p:cNvPr id="33" name="Curved Connector 32"/>
            <p:cNvCxnSpPr>
              <a:stCxn id="28" idx="1"/>
              <a:endCxn id="32" idx="3"/>
            </p:cNvCxnSpPr>
            <p:nvPr/>
          </p:nvCxnSpPr>
          <p:spPr>
            <a:xfrm rot="10800000" flipV="1">
              <a:off x="5791200" y="2192720"/>
              <a:ext cx="914400" cy="1617279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urved Connector 33"/>
            <p:cNvCxnSpPr>
              <a:stCxn id="29" idx="1"/>
              <a:endCxn id="32" idx="3"/>
            </p:cNvCxnSpPr>
            <p:nvPr/>
          </p:nvCxnSpPr>
          <p:spPr>
            <a:xfrm rot="10800000" flipV="1">
              <a:off x="5791200" y="3335720"/>
              <a:ext cx="914400" cy="474279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Curved Connector 34"/>
            <p:cNvCxnSpPr>
              <a:stCxn id="30" idx="1"/>
              <a:endCxn id="32" idx="3"/>
            </p:cNvCxnSpPr>
            <p:nvPr/>
          </p:nvCxnSpPr>
          <p:spPr>
            <a:xfrm rot="10800000">
              <a:off x="5791200" y="3810001"/>
              <a:ext cx="914400" cy="668721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Curved Connector 35"/>
            <p:cNvCxnSpPr>
              <a:stCxn id="31" idx="1"/>
              <a:endCxn id="32" idx="3"/>
            </p:cNvCxnSpPr>
            <p:nvPr/>
          </p:nvCxnSpPr>
          <p:spPr>
            <a:xfrm rot="10800000">
              <a:off x="5791200" y="3810001"/>
              <a:ext cx="914400" cy="1811721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Curved Connector 36"/>
            <p:cNvCxnSpPr>
              <a:stCxn id="26" idx="1"/>
              <a:endCxn id="32" idx="3"/>
            </p:cNvCxnSpPr>
            <p:nvPr/>
          </p:nvCxnSpPr>
          <p:spPr>
            <a:xfrm rot="10800000">
              <a:off x="5791200" y="3810001"/>
              <a:ext cx="1981200" cy="668721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Curved Connector 37"/>
            <p:cNvCxnSpPr>
              <a:stCxn id="27" idx="1"/>
              <a:endCxn id="32" idx="3"/>
            </p:cNvCxnSpPr>
            <p:nvPr/>
          </p:nvCxnSpPr>
          <p:spPr>
            <a:xfrm rot="10800000">
              <a:off x="5791200" y="3810001"/>
              <a:ext cx="1981200" cy="1811721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Curved Connector 38"/>
            <p:cNvCxnSpPr>
              <a:stCxn id="25" idx="1"/>
              <a:endCxn id="32" idx="3"/>
            </p:cNvCxnSpPr>
            <p:nvPr/>
          </p:nvCxnSpPr>
          <p:spPr>
            <a:xfrm rot="10800000" flipV="1">
              <a:off x="5791200" y="3335720"/>
              <a:ext cx="1981200" cy="474279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urved Connector 39"/>
            <p:cNvCxnSpPr>
              <a:endCxn id="32" idx="3"/>
            </p:cNvCxnSpPr>
            <p:nvPr/>
          </p:nvCxnSpPr>
          <p:spPr>
            <a:xfrm rot="10800000" flipV="1">
              <a:off x="5791200" y="2192720"/>
              <a:ext cx="1981200" cy="1617279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urved Connector 40"/>
            <p:cNvCxnSpPr>
              <a:stCxn id="32" idx="1"/>
            </p:cNvCxnSpPr>
            <p:nvPr/>
          </p:nvCxnSpPr>
          <p:spPr>
            <a:xfrm rot="10800000" flipV="1">
              <a:off x="3122506" y="3810000"/>
              <a:ext cx="1373295" cy="1437290"/>
            </a:xfrm>
            <a:prstGeom prst="curvedConnector3">
              <a:avLst>
                <a:gd name="adj1" fmla="val 50000"/>
              </a:avLst>
            </a:prstGeom>
            <a:ln w="25400">
              <a:solidFill>
                <a:schemeClr val="bg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TextBox 42"/>
            <p:cNvSpPr txBox="1"/>
            <p:nvPr/>
          </p:nvSpPr>
          <p:spPr>
            <a:xfrm>
              <a:off x="838200" y="1915662"/>
              <a:ext cx="1219200" cy="337493"/>
            </a:xfrm>
            <a:prstGeom prst="rect">
              <a:avLst/>
            </a:prstGeom>
            <a:solidFill>
              <a:schemeClr val="accent2"/>
            </a:solidFill>
          </p:spPr>
          <p:txBody>
            <a:bodyPr wrap="square" rtlCol="0">
              <a:spAutoFit/>
            </a:bodyPr>
            <a:lstStyle/>
            <a:p>
              <a:endParaRPr lang="en-US" sz="1600" dirty="0"/>
            </a:p>
          </p:txBody>
        </p:sp>
      </p:grpSp>
    </p:spTree>
  </p:cSld>
  <p:clrMapOvr>
    <a:masterClrMapping/>
  </p:clrMapOvr>
  <p:transition advTm="30110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09801"/>
            <a:ext cx="8229600" cy="2971800"/>
          </a:xfrm>
        </p:spPr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3"/>
                </a:solidFill>
              </a:rPr>
              <a:t>Smart Selection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3"/>
                </a:solidFill>
              </a:rPr>
              <a:t>Learning to Generalize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User Study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>
                <a:solidFill>
                  <a:schemeClr val="accent3"/>
                </a:solidFill>
              </a:rPr>
              <a:t>Conclusions</a:t>
            </a:r>
            <a:endParaRPr lang="en-US" dirty="0">
              <a:solidFill>
                <a:schemeClr val="accent3"/>
              </a:solidFill>
            </a:endParaRPr>
          </a:p>
        </p:txBody>
      </p:sp>
    </p:spTree>
  </p:cSld>
  <p:clrMapOvr>
    <a:masterClrMapping/>
  </p:clrMapOvr>
  <p:transition advTm="2900"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User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9 User pilot study</a:t>
            </a:r>
          </a:p>
          <a:p>
            <a:pPr lvl="1"/>
            <a:r>
              <a:rPr lang="en-US" dirty="0" smtClean="0"/>
              <a:t>Gathered training data for LR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Full Study: 12 Participants</a:t>
            </a:r>
          </a:p>
          <a:p>
            <a:r>
              <a:rPr lang="en-US" dirty="0" smtClean="0">
                <a:solidFill>
                  <a:schemeClr val="accent1"/>
                </a:solidFill>
              </a:rPr>
              <a:t>3 Conditions:</a:t>
            </a:r>
          </a:p>
          <a:p>
            <a:pPr lvl="1"/>
            <a:r>
              <a:rPr lang="en-US" b="1" dirty="0" smtClean="0"/>
              <a:t>A:</a:t>
            </a:r>
            <a:r>
              <a:rPr lang="en-US" dirty="0" smtClean="0"/>
              <a:t> Standard shell (control)</a:t>
            </a:r>
            <a:endParaRPr lang="en-US" b="1" dirty="0" smtClean="0"/>
          </a:p>
          <a:p>
            <a:pPr lvl="1"/>
            <a:r>
              <a:rPr lang="en-US" b="1" dirty="0" smtClean="0"/>
              <a:t>B:</a:t>
            </a:r>
            <a:r>
              <a:rPr lang="en-US" dirty="0" smtClean="0"/>
              <a:t> Selection Classifier, but no Label </a:t>
            </a:r>
            <a:r>
              <a:rPr lang="en-US" dirty="0" err="1" smtClean="0"/>
              <a:t>Regressor</a:t>
            </a:r>
            <a:endParaRPr lang="en-US" b="1" dirty="0" smtClean="0"/>
          </a:p>
          <a:p>
            <a:pPr lvl="1"/>
            <a:r>
              <a:rPr lang="en-US" b="1" dirty="0" smtClean="0"/>
              <a:t>C:</a:t>
            </a:r>
            <a:r>
              <a:rPr lang="en-US" dirty="0" smtClean="0"/>
              <a:t> Selection Classifier + Label </a:t>
            </a:r>
            <a:r>
              <a:rPr lang="en-US" dirty="0" err="1" smtClean="0"/>
              <a:t>Regressor</a:t>
            </a:r>
            <a:endParaRPr lang="en-US" b="1" dirty="0" smtClean="0"/>
          </a:p>
        </p:txBody>
      </p:sp>
    </p:spTree>
  </p:cSld>
  <p:clrMapOvr>
    <a:masterClrMapping/>
  </p:clrMapOvr>
  <p:transition advTm="77610"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Tasks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8 tasks for each condition</a:t>
            </a:r>
          </a:p>
          <a:p>
            <a:pPr lvl="1"/>
            <a:r>
              <a:rPr lang="en-US" dirty="0" smtClean="0"/>
              <a:t>Isomorphic</a:t>
            </a:r>
          </a:p>
          <a:p>
            <a:r>
              <a:rPr lang="en-US" dirty="0" smtClean="0"/>
              <a:t>Widely varying</a:t>
            </a:r>
          </a:p>
          <a:p>
            <a:pPr lvl="1"/>
            <a:r>
              <a:rPr lang="en-US" dirty="0" smtClean="0"/>
              <a:t>Half were easy with sorting/block select</a:t>
            </a:r>
          </a:p>
          <a:p>
            <a:pPr lvl="1"/>
            <a:r>
              <a:rPr lang="en-US" dirty="0" smtClean="0"/>
              <a:t>Widely varying directory sizes</a:t>
            </a:r>
            <a:endParaRPr lang="en-US" dirty="0"/>
          </a:p>
        </p:txBody>
      </p:sp>
    </p:spTree>
  </p:cSld>
  <p:clrMapOvr>
    <a:masterClrMapping/>
  </p:clrMapOvr>
  <p:transition advTm="39650"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838200"/>
            <a:ext cx="9144000" cy="6019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Number of Examples</a:t>
            </a:r>
            <a:endParaRPr lang="en-US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90600"/>
            <a:ext cx="8164246" cy="58673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" name="Group 3"/>
          <p:cNvGrpSpPr/>
          <p:nvPr/>
        </p:nvGrpSpPr>
        <p:grpSpPr>
          <a:xfrm>
            <a:off x="7162800" y="2819400"/>
            <a:ext cx="2000248" cy="2800767"/>
            <a:chOff x="7202679" y="3695700"/>
            <a:chExt cx="1626996" cy="2800767"/>
          </a:xfrm>
        </p:grpSpPr>
        <p:sp>
          <p:nvSpPr>
            <p:cNvPr id="5" name="TextBox 4"/>
            <p:cNvSpPr txBox="1"/>
            <p:nvPr/>
          </p:nvSpPr>
          <p:spPr>
            <a:xfrm>
              <a:off x="7600950" y="3695700"/>
              <a:ext cx="1228725" cy="28007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manual selection</a:t>
              </a:r>
            </a:p>
            <a:p>
              <a:endParaRPr lang="en-US" sz="1600" dirty="0" smtClean="0"/>
            </a:p>
            <a:p>
              <a:endParaRPr lang="en-US" sz="1600" dirty="0" smtClean="0"/>
            </a:p>
            <a:p>
              <a:r>
                <a:rPr lang="en-US" sz="1600" dirty="0" smtClean="0">
                  <a:solidFill>
                    <a:schemeClr val="bg1"/>
                  </a:solidFill>
                </a:rPr>
                <a:t>smart selection, explicit labels only</a:t>
              </a:r>
            </a:p>
            <a:p>
              <a:endParaRPr lang="en-US" sz="1600" dirty="0" smtClean="0"/>
            </a:p>
            <a:p>
              <a:r>
                <a:rPr lang="en-US" sz="1600" dirty="0" smtClean="0">
                  <a:solidFill>
                    <a:schemeClr val="bg1"/>
                  </a:solidFill>
                </a:rPr>
                <a:t>smart selection, explicit + soft labels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7210425" y="3819525"/>
              <a:ext cx="428625" cy="37147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202679" y="4762500"/>
              <a:ext cx="428625" cy="371475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rgbClr val="0000CC"/>
                </a:solidFill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7210425" y="5762625"/>
              <a:ext cx="428625" cy="37147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657600" y="6334780"/>
            <a:ext cx="776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task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-265294" y="3741632"/>
            <a:ext cx="1815818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# examples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53270"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 smtClean="0"/>
              <a:t>How accurate are LR posteriors?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1219200"/>
            <a:ext cx="7448550" cy="5353050"/>
          </a:xfrm>
          <a:prstGeom prst="rect">
            <a:avLst/>
          </a:prstGeom>
          <a:noFill/>
          <a:ln w="9525">
            <a:solidFill>
              <a:schemeClr val="accent1">
                <a:alpha val="0"/>
              </a:schemeClr>
            </a:solidFill>
            <a:miter lim="800000"/>
            <a:headEnd/>
            <a:tailEnd/>
          </a:ln>
          <a:effectLst/>
        </p:spPr>
      </p:pic>
    </p:spTree>
  </p:cSld>
  <p:clrMapOvr>
    <a:masterClrMapping/>
  </p:clrMapOvr>
  <p:transition advTm="33760"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838200"/>
            <a:ext cx="9144000" cy="60198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Selection Accuracy</a:t>
            </a:r>
            <a:endParaRPr lang="en-US" dirty="0"/>
          </a:p>
        </p:txBody>
      </p:sp>
      <p:pic>
        <p:nvPicPr>
          <p:cNvPr id="4198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998395"/>
            <a:ext cx="8153400" cy="58596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3" name="Group 3"/>
          <p:cNvGrpSpPr/>
          <p:nvPr/>
        </p:nvGrpSpPr>
        <p:grpSpPr>
          <a:xfrm>
            <a:off x="7153277" y="2819400"/>
            <a:ext cx="2009771" cy="1815882"/>
            <a:chOff x="7194933" y="3695700"/>
            <a:chExt cx="1634742" cy="1815882"/>
          </a:xfrm>
        </p:grpSpPr>
        <p:sp>
          <p:nvSpPr>
            <p:cNvPr id="5" name="TextBox 4"/>
            <p:cNvSpPr txBox="1"/>
            <p:nvPr/>
          </p:nvSpPr>
          <p:spPr>
            <a:xfrm>
              <a:off x="7600950" y="3695700"/>
              <a:ext cx="1228725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 smtClean="0">
                  <a:solidFill>
                    <a:schemeClr val="bg1"/>
                  </a:solidFill>
                </a:rPr>
                <a:t>smart selection, explicit labels only</a:t>
              </a:r>
            </a:p>
            <a:p>
              <a:endParaRPr lang="en-US" sz="1600" dirty="0" smtClean="0"/>
            </a:p>
            <a:p>
              <a:r>
                <a:rPr lang="en-US" sz="1600" dirty="0" smtClean="0">
                  <a:solidFill>
                    <a:schemeClr val="bg1"/>
                  </a:solidFill>
                </a:rPr>
                <a:t>smart selection, explicit + soft labels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7194933" y="3752850"/>
              <a:ext cx="428625" cy="371475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Rectangle 7"/>
            <p:cNvSpPr/>
            <p:nvPr/>
          </p:nvSpPr>
          <p:spPr>
            <a:xfrm>
              <a:off x="7202679" y="4762500"/>
              <a:ext cx="428625" cy="37147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TextBox 9"/>
          <p:cNvSpPr txBox="1"/>
          <p:nvPr/>
        </p:nvSpPr>
        <p:spPr>
          <a:xfrm>
            <a:off x="3505200" y="6334780"/>
            <a:ext cx="7766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task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 rot="16200000">
            <a:off x="-84030" y="3741632"/>
            <a:ext cx="1453283" cy="523220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accuracy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 advTm="40260"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447800"/>
            <a:ext cx="9144000" cy="54102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Closer to goal in early rounds</a:t>
            </a:r>
            <a:endParaRPr lang="en-US" dirty="0"/>
          </a:p>
        </p:txBody>
      </p:sp>
      <p:pic>
        <p:nvPicPr>
          <p:cNvPr id="3993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04950"/>
            <a:ext cx="7448550" cy="5353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grpSp>
        <p:nvGrpSpPr>
          <p:cNvPr id="4" name="Group 3"/>
          <p:cNvGrpSpPr/>
          <p:nvPr/>
        </p:nvGrpSpPr>
        <p:grpSpPr>
          <a:xfrm>
            <a:off x="7153277" y="2819400"/>
            <a:ext cx="2009771" cy="1384995"/>
            <a:chOff x="7194933" y="3695700"/>
            <a:chExt cx="1634742" cy="1384995"/>
          </a:xfrm>
        </p:grpSpPr>
        <p:sp>
          <p:nvSpPr>
            <p:cNvPr id="5" name="TextBox 4"/>
            <p:cNvSpPr txBox="1"/>
            <p:nvPr/>
          </p:nvSpPr>
          <p:spPr>
            <a:xfrm>
              <a:off x="7600950" y="3695700"/>
              <a:ext cx="1228725" cy="13849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 smtClean="0">
                  <a:solidFill>
                    <a:schemeClr val="bg1"/>
                  </a:solidFill>
                </a:rPr>
                <a:t>smart selection, explicit labels only</a:t>
              </a:r>
            </a:p>
            <a:p>
              <a:endParaRPr lang="en-US" sz="1400" dirty="0" smtClean="0"/>
            </a:p>
            <a:p>
              <a:r>
                <a:rPr lang="en-US" sz="1400" dirty="0" smtClean="0">
                  <a:solidFill>
                    <a:schemeClr val="bg1"/>
                  </a:solidFill>
                </a:rPr>
                <a:t>smart selection, explicit + soft labels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7194933" y="3752850"/>
              <a:ext cx="428625" cy="371475"/>
            </a:xfrm>
            <a:prstGeom prst="rect">
              <a:avLst/>
            </a:prstGeom>
            <a:solidFill>
              <a:srgbClr val="0000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tangle 6"/>
            <p:cNvSpPr/>
            <p:nvPr/>
          </p:nvSpPr>
          <p:spPr>
            <a:xfrm>
              <a:off x="7202679" y="4610100"/>
              <a:ext cx="428625" cy="371475"/>
            </a:xfrm>
            <a:prstGeom prst="rect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TextBox 8"/>
          <p:cNvSpPr txBox="1"/>
          <p:nvPr/>
        </p:nvSpPr>
        <p:spPr>
          <a:xfrm>
            <a:off x="3309643" y="6334780"/>
            <a:ext cx="8051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step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 rot="16200000">
            <a:off x="-312631" y="3894031"/>
            <a:ext cx="145328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>
                <a:solidFill>
                  <a:schemeClr val="bg1"/>
                </a:solidFill>
              </a:rPr>
              <a:t>accuracy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05000" y="4280118"/>
            <a:ext cx="6477000" cy="138499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/>
            <a:r>
              <a:rPr lang="en-US" sz="2800" smtClean="0"/>
              <a:t>     Advantages:</a:t>
            </a:r>
            <a:endParaRPr lang="en-US" sz="2800" dirty="0" smtClean="0"/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 smtClean="0"/>
              <a:t>Less Dramatic changes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sz="2800" dirty="0" smtClean="0"/>
              <a:t>Switch to manual &amp; quickly complete</a:t>
            </a:r>
          </a:p>
        </p:txBody>
      </p:sp>
    </p:spTree>
  </p:cSld>
  <p:clrMapOvr>
    <a:masterClrMapping/>
  </p:clrMapOvr>
  <p:transition advTm="581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Conclusions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458200" cy="3840163"/>
          </a:xfrm>
        </p:spPr>
        <p:txBody>
          <a:bodyPr/>
          <a:lstStyle/>
          <a:p>
            <a:r>
              <a:rPr lang="en-US" dirty="0" smtClean="0"/>
              <a:t>Take advantage of data from other tasks!</a:t>
            </a:r>
          </a:p>
          <a:p>
            <a:pPr lvl="1"/>
            <a:r>
              <a:rPr lang="en-US" dirty="0" smtClean="0"/>
              <a:t>Lots of data</a:t>
            </a:r>
          </a:p>
          <a:p>
            <a:pPr lvl="1"/>
            <a:r>
              <a:rPr lang="en-US" smtClean="0"/>
              <a:t>Cheap</a:t>
            </a:r>
            <a:endParaRPr lang="en-US" dirty="0" smtClean="0"/>
          </a:p>
          <a:p>
            <a:r>
              <a:rPr lang="en-US" dirty="0" smtClean="0"/>
              <a:t>Behavior features can reliably predict selection</a:t>
            </a:r>
          </a:p>
        </p:txBody>
      </p:sp>
      <p:sp>
        <p:nvSpPr>
          <p:cNvPr id="7" name="Rectangle 6"/>
          <p:cNvSpPr/>
          <p:nvPr/>
        </p:nvSpPr>
        <p:spPr>
          <a:xfrm>
            <a:off x="2667000" y="5248870"/>
            <a:ext cx="385676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all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Thank You!</a:t>
            </a:r>
            <a:endParaRPr lang="en-US" sz="5400" b="1" cap="all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</p:spTree>
    <p:custDataLst>
      <p:tags r:id="rId1"/>
    </p:custDataLst>
  </p:cSld>
  <p:clrMapOvr>
    <a:masterClrMapping/>
  </p:clrMapOvr>
  <p:transition advTm="5366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Quotes: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“</a:t>
            </a:r>
            <a:r>
              <a:rPr lang="en-US" i="1" dirty="0" smtClean="0"/>
              <a:t>The 2nd method </a:t>
            </a:r>
            <a:r>
              <a:rPr lang="en-US" dirty="0" smtClean="0"/>
              <a:t>(B)</a:t>
            </a:r>
            <a:r>
              <a:rPr lang="en-US" i="1" dirty="0" smtClean="0"/>
              <a:t> seemed a more "</a:t>
            </a:r>
            <a:r>
              <a:rPr lang="en-US" b="1" i="1" dirty="0" smtClean="0">
                <a:solidFill>
                  <a:schemeClr val="accent1"/>
                </a:solidFill>
              </a:rPr>
              <a:t>aggressive</a:t>
            </a:r>
            <a:r>
              <a:rPr lang="en-US" i="1" dirty="0" smtClean="0"/>
              <a:t>" version of method 1 </a:t>
            </a:r>
            <a:r>
              <a:rPr lang="en-US" dirty="0" smtClean="0"/>
              <a:t>(C)</a:t>
            </a:r>
            <a:r>
              <a:rPr lang="en-US" i="1" dirty="0" smtClean="0"/>
              <a:t>. However the UI presentation i.e. the selection and </a:t>
            </a:r>
            <a:r>
              <a:rPr lang="en-US" i="1" dirty="0" err="1" smtClean="0"/>
              <a:t>deselection</a:t>
            </a:r>
            <a:r>
              <a:rPr lang="en-US" i="1" dirty="0" smtClean="0"/>
              <a:t> of large numbers of files </a:t>
            </a:r>
            <a:r>
              <a:rPr lang="en-US" b="1" i="1" dirty="0" smtClean="0">
                <a:solidFill>
                  <a:schemeClr val="accent1"/>
                </a:solidFill>
              </a:rPr>
              <a:t>strained</a:t>
            </a:r>
            <a:r>
              <a:rPr lang="en-US" b="1" i="1" dirty="0" smtClean="0">
                <a:solidFill>
                  <a:srgbClr val="C00000"/>
                </a:solidFill>
              </a:rPr>
              <a:t> </a:t>
            </a:r>
            <a:r>
              <a:rPr lang="en-US" b="1" i="1" dirty="0" smtClean="0">
                <a:solidFill>
                  <a:schemeClr val="accent1"/>
                </a:solidFill>
              </a:rPr>
              <a:t>my eyes and annoyed me</a:t>
            </a:r>
            <a:r>
              <a:rPr lang="en-US" i="1" dirty="0" smtClean="0"/>
              <a:t>.</a:t>
            </a:r>
            <a:r>
              <a:rPr lang="en-US" dirty="0" smtClean="0"/>
              <a:t>”</a:t>
            </a:r>
          </a:p>
          <a:p>
            <a:r>
              <a:rPr lang="en-US" i="1" dirty="0" smtClean="0"/>
              <a:t>“Selecting more files than desired can seem </a:t>
            </a:r>
            <a:r>
              <a:rPr lang="en-US" b="1" i="1" dirty="0" smtClean="0">
                <a:solidFill>
                  <a:schemeClr val="accent1"/>
                </a:solidFill>
              </a:rPr>
              <a:t>dangerous</a:t>
            </a:r>
            <a:r>
              <a:rPr lang="en-US" i="1" dirty="0" smtClean="0"/>
              <a:t> in some situations - especially when selecting files to delete or modify.”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ransition advTm="72090"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7.4|1.9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.6|7.3|1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4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4.1|4.4|38.9|28.3|26.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0.8|9.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7.4"/>
</p:tagLst>
</file>

<file path=ppt/theme/theme1.xml><?xml version="1.0" encoding="utf-8"?>
<a:theme xmlns:a="http://schemas.openxmlformats.org/drawingml/2006/main" name="Office Theme">
  <a:themeElements>
    <a:clrScheme name="Median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A5AB8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3670</TotalTime>
  <Words>841</Words>
  <Application>Microsoft Office PowerPoint</Application>
  <PresentationFormat>On-screen Show (4:3)</PresentationFormat>
  <Paragraphs>259</Paragraphs>
  <Slides>30</Slides>
  <Notes>26</Notes>
  <HiddenSlides>0</HiddenSlides>
  <MMClips>1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2" baseType="lpstr">
      <vt:lpstr>Office Theme</vt:lpstr>
      <vt:lpstr>Equation</vt:lpstr>
      <vt:lpstr>Learning to Generalize for Complex Selection Tasks</vt:lpstr>
      <vt:lpstr>Outline</vt:lpstr>
      <vt:lpstr>Multiple Selection</vt:lpstr>
      <vt:lpstr>Our Task: File Selection</vt:lpstr>
      <vt:lpstr>Tedious Selection Tasks</vt:lpstr>
      <vt:lpstr>Smart Selection</vt:lpstr>
      <vt:lpstr>Related Work</vt:lpstr>
      <vt:lpstr>Few Labels Available</vt:lpstr>
      <vt:lpstr>How to use historical tasks?</vt:lpstr>
      <vt:lpstr>Our Contributions</vt:lpstr>
      <vt:lpstr>Demo</vt:lpstr>
      <vt:lpstr>Outline</vt:lpstr>
      <vt:lpstr>Basic Classification Framework</vt:lpstr>
      <vt:lpstr>How can we improve?</vt:lpstr>
      <vt:lpstr>Example Behavioral Feature</vt:lpstr>
      <vt:lpstr>How do we Learn from Behavioral Data?</vt:lpstr>
      <vt:lpstr>Predict Labels for Unlabeled Data</vt:lpstr>
      <vt:lpstr>Training the Label Regressor</vt:lpstr>
      <vt:lpstr>Lots of labeled data!</vt:lpstr>
      <vt:lpstr>Training Selection Classifier</vt:lpstr>
      <vt:lpstr>Recap of Our Method</vt:lpstr>
      <vt:lpstr>Outline</vt:lpstr>
      <vt:lpstr>User Study</vt:lpstr>
      <vt:lpstr>Tasks</vt:lpstr>
      <vt:lpstr>Number of Examples</vt:lpstr>
      <vt:lpstr>How accurate are LR posteriors?</vt:lpstr>
      <vt:lpstr>Selection Accuracy</vt:lpstr>
      <vt:lpstr>Closer to goal in early rounds</vt:lpstr>
      <vt:lpstr>Conclusions</vt:lpstr>
      <vt:lpstr>Quotes: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Learning to Generalize for Complex Selection Tasks</dc:title>
  <dc:creator>aritter_2</dc:creator>
  <cp:lastModifiedBy>aritter</cp:lastModifiedBy>
  <cp:revision>574</cp:revision>
  <dcterms:created xsi:type="dcterms:W3CDTF">2008-12-08T21:59:18Z</dcterms:created>
  <dcterms:modified xsi:type="dcterms:W3CDTF">2009-03-02T21:13:57Z</dcterms:modified>
</cp:coreProperties>
</file>